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4" r:id="rId1"/>
    <p:sldMasterId id="2147483877" r:id="rId2"/>
    <p:sldMasterId id="2147483856" r:id="rId3"/>
    <p:sldMasterId id="2147483861" r:id="rId4"/>
    <p:sldMasterId id="2147483864" r:id="rId5"/>
    <p:sldMasterId id="2147483871" r:id="rId6"/>
    <p:sldMasterId id="2147483868" r:id="rId7"/>
    <p:sldMasterId id="2147483879" r:id="rId8"/>
  </p:sldMasterIdLst>
  <p:notesMasterIdLst>
    <p:notesMasterId r:id="rId20"/>
  </p:notesMasterIdLst>
  <p:handoutMasterIdLst>
    <p:handoutMasterId r:id="rId21"/>
  </p:handoutMasterIdLst>
  <p:sldIdLst>
    <p:sldId id="324" r:id="rId9"/>
    <p:sldId id="397" r:id="rId10"/>
    <p:sldId id="413" r:id="rId11"/>
    <p:sldId id="412" r:id="rId12"/>
    <p:sldId id="411" r:id="rId13"/>
    <p:sldId id="398" r:id="rId14"/>
    <p:sldId id="399" r:id="rId15"/>
    <p:sldId id="400" r:id="rId16"/>
    <p:sldId id="401" r:id="rId17"/>
    <p:sldId id="403" r:id="rId18"/>
    <p:sldId id="404" r:id="rId19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77">
          <p15:clr>
            <a:srgbClr val="A4A3A4"/>
          </p15:clr>
        </p15:guide>
        <p15:guide id="2" orient="horz" pos="3863">
          <p15:clr>
            <a:srgbClr val="A4A3A4"/>
          </p15:clr>
        </p15:guide>
        <p15:guide id="3" orient="horz" pos="581">
          <p15:clr>
            <a:srgbClr val="A4A3A4"/>
          </p15:clr>
        </p15:guide>
        <p15:guide id="4" orient="horz" pos="1255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279">
          <p15:clr>
            <a:srgbClr val="A4A3A4"/>
          </p15:clr>
        </p15:guide>
        <p15:guide id="7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E4E"/>
    <a:srgbClr val="AF2432"/>
    <a:srgbClr val="BBC9D5"/>
    <a:srgbClr val="8099AB"/>
    <a:srgbClr val="C5C5C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248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18" y="-102"/>
      </p:cViewPr>
      <p:guideLst>
        <p:guide orient="horz" pos="4077"/>
        <p:guide orient="horz" pos="3863"/>
        <p:guide orient="horz" pos="581"/>
        <p:guide orient="horz" pos="1255"/>
        <p:guide orient="horz" pos="2160"/>
        <p:guide pos="27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75819-6465-8147-B2A3-D82C14CC8D1C}" type="datetime1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F7E05-6980-D147-8D99-22B917DD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68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547DD-AE4A-B94E-89C4-C8AB80A1515A}" type="datetime1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A1D7-EBEF-604C-8F06-2D438679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0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20975"/>
            <a:ext cx="4953000" cy="479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124200"/>
            <a:ext cx="4953000" cy="4572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26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302685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14" name="Picture 13" descr="InComm_Logo_Primary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52304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EAAD4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90182"/>
            <a:ext cx="8229600" cy="4292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9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1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ID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finite Aisle-0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66800" y="1143000"/>
            <a:ext cx="1143000" cy="990600"/>
          </a:xfrm>
          <a:prstGeom prst="rect">
            <a:avLst/>
          </a:prstGeom>
        </p:spPr>
        <p:txBody>
          <a:bodyPr vert="horz"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66800" y="2362201"/>
            <a:ext cx="7391400" cy="5038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3400" y="609600"/>
            <a:ext cx="228600" cy="2971800"/>
          </a:xfrm>
          <a:prstGeom prst="rect">
            <a:avLst/>
          </a:prstGeom>
          <a:solidFill>
            <a:srgbClr val="AA1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nComm_Logo_Primary_18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1931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626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2874383"/>
            <a:ext cx="7154967" cy="61510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cap="all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343507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400" b="0" cap="none" baseline="0">
                <a:solidFill>
                  <a:srgbClr val="C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4" y="2636913"/>
            <a:ext cx="7772400" cy="72008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4800" baseline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Key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and Proprietary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A642-0DE5-9D4D-9784-61611ADD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0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ybe\Desktop\achtergrond_lich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"/>
            <a:ext cx="9144000" cy="68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617" y="247754"/>
            <a:ext cx="8570739" cy="917624"/>
          </a:xfrm>
        </p:spPr>
        <p:txBody>
          <a:bodyPr>
            <a:normAutofit/>
          </a:bodyPr>
          <a:lstStyle>
            <a:lvl1pPr algn="l" defTabSz="816445" rtl="0" eaLnBrk="1" latinLnBrk="0" hangingPunct="1">
              <a:spcBef>
                <a:spcPct val="0"/>
              </a:spcBef>
              <a:buNone/>
              <a:defRPr kumimoji="0" lang="nl-NL" sz="3971" b="0" i="0" u="none" strike="noStrike" kern="1200" cap="none" spc="-75" normalizeH="0" baseline="0" dirty="0">
                <a:ln w="3175">
                  <a:noFill/>
                </a:ln>
                <a:solidFill>
                  <a:srgbClr val="505050">
                    <a:lumMod val="75000"/>
                  </a:srgb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22745" y="1029060"/>
            <a:ext cx="8524041" cy="917624"/>
          </a:xfrm>
          <a:prstGeom prst="rect">
            <a:avLst/>
          </a:prstGeom>
        </p:spPr>
        <p:txBody>
          <a:bodyPr/>
          <a:lstStyle>
            <a:lvl1pPr marL="0" indent="0" algn="l" defTabSz="685758" rtl="0" eaLnBrk="1" latinLnBrk="0" hangingPunct="1">
              <a:lnSpc>
                <a:spcPct val="90000"/>
              </a:lnSpc>
              <a:buNone/>
              <a:defRPr lang="nl-NL" sz="1765" kern="12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algn="l" defTabSz="685758" rtl="0" eaLnBrk="1" latinLnBrk="0" hangingPunct="1">
              <a:lnSpc>
                <a:spcPct val="90000"/>
              </a:lnSpc>
              <a:defRPr lang="nl-NL" sz="1765" kern="1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algn="l" defTabSz="685758" rtl="0" eaLnBrk="1" latinLnBrk="0" hangingPunct="1">
              <a:lnSpc>
                <a:spcPct val="90000"/>
              </a:lnSpc>
              <a:defRPr lang="nl-NL" sz="1765" kern="1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8" name="Picture 2" descr="http://upload.wikimedia.org/wikipedia/fi/f/f7/Endemol_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62" y="93149"/>
            <a:ext cx="1039033" cy="10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5851186" y="6393631"/>
            <a:ext cx="2895600" cy="365125"/>
          </a:xfrm>
          <a:prstGeom prst="rect">
            <a:avLst/>
          </a:prstGeom>
        </p:spPr>
        <p:txBody>
          <a:bodyPr vert="horz" lIns="81640" tIns="40820" rIns="81640" bIns="40820" rtlCol="0" anchor="ctr"/>
          <a:lstStyle>
            <a:defPPr>
              <a:defRPr lang="nl-NL"/>
            </a:defPPr>
            <a:lvl1pPr marL="0" algn="ctr" defTabSz="1110356" rtl="0" eaLnBrk="1" latinLnBrk="0" hangingPunct="1">
              <a:defRPr lang="nl-NL" sz="1800" kern="120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55178" algn="l" defTabSz="1110356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0356" algn="l" defTabSz="1110356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5534" algn="l" defTabSz="1110356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712" algn="l" defTabSz="1110356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5890" algn="l" defTabSz="1110356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1068" algn="l" defTabSz="1110356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246" algn="l" defTabSz="1110356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41424" algn="l" defTabSz="1110356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41C30BF-40E5-4BCB-B937-C2D31E83B8F1}" type="slidenum">
              <a:rPr lang="en-GB" sz="1324" smtClean="0"/>
              <a:pPr algn="r"/>
              <a:t>‹#›</a:t>
            </a:fld>
            <a:endParaRPr lang="en-GB" sz="1324" dirty="0"/>
          </a:p>
        </p:txBody>
      </p:sp>
    </p:spTree>
    <p:extLst>
      <p:ext uri="{BB962C8B-B14F-4D97-AF65-F5344CB8AC3E}">
        <p14:creationId xmlns:p14="http://schemas.microsoft.com/office/powerpoint/2010/main" val="2305345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76400"/>
            <a:ext cx="8153400" cy="350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61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finite Aisle-0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66800" y="1143000"/>
            <a:ext cx="1143000" cy="990600"/>
          </a:xfrm>
          <a:prstGeom prst="rect">
            <a:avLst/>
          </a:prstGeom>
        </p:spPr>
        <p:txBody>
          <a:bodyPr vert="horz"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66800" y="2362201"/>
            <a:ext cx="7391400" cy="5038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3400" y="609600"/>
            <a:ext cx="228600" cy="2971800"/>
          </a:xfrm>
          <a:prstGeom prst="rect">
            <a:avLst/>
          </a:prstGeom>
          <a:solidFill>
            <a:srgbClr val="AA1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nComm_Logo_Primary_18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1931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626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2874383"/>
            <a:ext cx="7154967" cy="61510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cap="all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522114"/>
            <a:ext cx="8153400" cy="75534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69039"/>
            <a:ext cx="8153400" cy="431369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77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20975"/>
            <a:ext cx="4953000" cy="479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124200"/>
            <a:ext cx="4953000" cy="4572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1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33895"/>
            <a:ext cx="7924800" cy="1066800"/>
          </a:xfrm>
        </p:spPr>
        <p:txBody>
          <a:bodyPr lIns="0" tIns="0" rIns="0" bIns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InComm_Logo_Primary_18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33895"/>
            <a:ext cx="7924800" cy="1066800"/>
          </a:xfrm>
        </p:spPr>
        <p:txBody>
          <a:bodyPr lIns="0" tIns="0" rIns="0" bIns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InComm_Logo_Primary_18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4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76400"/>
            <a:ext cx="8153400" cy="350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66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52304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EAAD4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90182"/>
            <a:ext cx="8229600" cy="4292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ID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finite Aisle-0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66800" y="1143000"/>
            <a:ext cx="1143000" cy="990600"/>
          </a:xfrm>
          <a:prstGeom prst="rect">
            <a:avLst/>
          </a:prstGeom>
        </p:spPr>
        <p:txBody>
          <a:bodyPr vert="horz"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66800" y="2362201"/>
            <a:ext cx="7391400" cy="5038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3400" y="609600"/>
            <a:ext cx="228600" cy="2971800"/>
          </a:xfrm>
          <a:prstGeom prst="rect">
            <a:avLst/>
          </a:prstGeom>
          <a:solidFill>
            <a:srgbClr val="AA1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nComm_Logo_Primary_18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1931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626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2874383"/>
            <a:ext cx="7154967" cy="61510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cap="all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7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343507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400" b="0" cap="none" baseline="0">
                <a:solidFill>
                  <a:srgbClr val="C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4" y="2636913"/>
            <a:ext cx="7772400" cy="72008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4800" baseline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Key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and Proprietary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A642-0DE5-9D4D-9784-61611ADD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20975"/>
            <a:ext cx="4953000" cy="479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124200"/>
            <a:ext cx="4953000" cy="4572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81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21" y="600048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5991225"/>
            <a:ext cx="358126" cy="365125"/>
          </a:xfrm>
          <a:prstGeom prst="rect">
            <a:avLst/>
          </a:prstGeom>
        </p:spPr>
        <p:txBody>
          <a:bodyPr/>
          <a:lstStyle/>
          <a:p>
            <a:fld id="{0456A642-0DE5-9D4D-9784-61611ADDA0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5140" y="1225550"/>
            <a:ext cx="7954772" cy="4590034"/>
          </a:xfrm>
          <a:prstGeom prst="rect">
            <a:avLst/>
          </a:prstGeom>
        </p:spPr>
        <p:txBody>
          <a:bodyPr/>
          <a:lstStyle>
            <a:lvl1pPr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88" y="676656"/>
            <a:ext cx="8229600" cy="33832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C412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4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66356"/>
          </a:xfrm>
          <a:prstGeom prst="rect">
            <a:avLst/>
          </a:prstGeom>
          <a:solidFill>
            <a:srgbClr val="25A7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1363" y="3945227"/>
            <a:ext cx="7772400" cy="9366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Helvetica Neue"/>
                <a:cs typeface="Helvetica Neue"/>
              </a:rPr>
              <a:t>Presentation Title</a:t>
            </a:r>
            <a:endParaRPr lang="en-US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1362" y="4734919"/>
            <a:ext cx="6400800" cy="7966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algn="l"/>
            <a:r>
              <a:rPr lang="en-US" dirty="0" smtClean="0">
                <a:solidFill>
                  <a:srgbClr val="FFFFFF"/>
                </a:solidFill>
              </a:rPr>
              <a:t>Presentation Subtitle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54947" y="1852085"/>
            <a:ext cx="7583093" cy="1619722"/>
            <a:chOff x="839612" y="2066338"/>
            <a:chExt cx="3508021" cy="749301"/>
          </a:xfrm>
        </p:grpSpPr>
        <p:grpSp>
          <p:nvGrpSpPr>
            <p:cNvPr id="11" name="Group 10"/>
            <p:cNvGrpSpPr/>
            <p:nvPr/>
          </p:nvGrpSpPr>
          <p:grpSpPr>
            <a:xfrm>
              <a:off x="839612" y="2066338"/>
              <a:ext cx="647700" cy="749301"/>
              <a:chOff x="3527778" y="1317037"/>
              <a:chExt cx="647700" cy="74930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527778" y="1317038"/>
                <a:ext cx="647700" cy="7493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 descr="VanillaReload_LogoIcon_FullColor_RGB_OL082713.ai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7778" y="1317037"/>
                <a:ext cx="647700" cy="749300"/>
              </a:xfrm>
              <a:prstGeom prst="rect">
                <a:avLst/>
              </a:prstGeom>
              <a:ln w="228600" cap="sq" cmpd="thickThin">
                <a:noFill/>
                <a:prstDash val="solid"/>
                <a:miter lim="800000"/>
              </a:ln>
              <a:effectLst/>
            </p:spPr>
          </p:pic>
        </p:grpSp>
        <p:pic>
          <p:nvPicPr>
            <p:cNvPr id="12" name="Picture 11" descr="VanillaReload_WordMark_1CWhite_RGB_OL082713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33" y="2365260"/>
              <a:ext cx="2768600" cy="4191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11851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GRAY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26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302685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14" name="Picture 13" descr="InComm_Logo_Primary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46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GRAY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52304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EAAD4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90182"/>
            <a:ext cx="8229600" cy="4292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26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302685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14" name="Picture 13" descr="InComm_Logo_Primary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5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20975"/>
            <a:ext cx="4953000" cy="479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124200"/>
            <a:ext cx="4953000" cy="4572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96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and Proprietary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A642-0DE5-9D4D-9784-61611ADD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3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33895"/>
            <a:ext cx="7924800" cy="1066800"/>
          </a:xfrm>
        </p:spPr>
        <p:txBody>
          <a:bodyPr lIns="0" tIns="0" rIns="0" bIns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InComm_Logo_Primary_18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44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76400"/>
            <a:ext cx="8153400" cy="350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5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421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466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3022596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16" name="Picture 15" descr="InComm_Logo_Primary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42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522113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idx="1"/>
          </p:nvPr>
        </p:nvSpPr>
        <p:spPr>
          <a:xfrm>
            <a:off x="457200" y="1675405"/>
            <a:ext cx="8229600" cy="412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13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20975"/>
            <a:ext cx="4953000" cy="479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124200"/>
            <a:ext cx="4953000" cy="4572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11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and Proprietary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A642-0DE5-9D4D-9784-61611ADD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13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33895"/>
            <a:ext cx="7924800" cy="1066800"/>
          </a:xfrm>
        </p:spPr>
        <p:txBody>
          <a:bodyPr lIns="0" tIns="0" rIns="0" bIns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InComm_Logo_Primary_18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0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52304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EAAD4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90182"/>
            <a:ext cx="8229600" cy="4292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40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76400"/>
            <a:ext cx="8153400" cy="350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33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26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302685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14" name="Picture 13" descr="InComm_Logo_Primary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5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52304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EAAD4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90182"/>
            <a:ext cx="8229600" cy="4292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30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67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90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20975"/>
            <a:ext cx="4953000" cy="4794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124200"/>
            <a:ext cx="4953000" cy="457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83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and Proprietary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A642-0DE5-9D4D-9784-61611ADD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12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33895"/>
            <a:ext cx="7924800" cy="1066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InComm_Logo_Primary_18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93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76400"/>
            <a:ext cx="8153400" cy="3505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1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26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302685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14" name="Picture 13" descr="InComm_Logo_Primary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071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52304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EAAD4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90182"/>
            <a:ext cx="8229600" cy="4292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47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97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20975"/>
            <a:ext cx="4953000" cy="4794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124200"/>
            <a:ext cx="4953000" cy="457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41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33895"/>
            <a:ext cx="7924800" cy="1066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InComm_Logo_Primary_18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5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76400"/>
            <a:ext cx="8153400" cy="3505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42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GRAY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26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302685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14" name="Picture 13" descr="InComm_Logo_Primary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93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GRAY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52304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EAAD4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90182"/>
            <a:ext cx="8229600" cy="4292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16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5701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005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20975"/>
            <a:ext cx="4953000" cy="4794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124200"/>
            <a:ext cx="4953000" cy="457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6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ID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finite Aisle-0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66800" y="1143000"/>
            <a:ext cx="1143000" cy="990600"/>
          </a:xfrm>
          <a:prstGeom prst="rect">
            <a:avLst/>
          </a:prstGeom>
        </p:spPr>
        <p:txBody>
          <a:bodyPr vert="horz"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66800" y="2362201"/>
            <a:ext cx="7391400" cy="5038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3400" y="609600"/>
            <a:ext cx="228600" cy="2971800"/>
          </a:xfrm>
          <a:prstGeom prst="rect">
            <a:avLst/>
          </a:prstGeom>
          <a:solidFill>
            <a:srgbClr val="AA1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nComm_Logo_Primary_18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1931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626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2874383"/>
            <a:ext cx="7154967" cy="61510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cap="all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64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and Proprietary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/>
          <a:lstStyle/>
          <a:p>
            <a:fld id="{0456A642-0DE5-9D4D-9784-61611ADD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59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33895"/>
            <a:ext cx="7924800" cy="1066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InComm_Logo_Primary_18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00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76400"/>
            <a:ext cx="8153400" cy="3505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aseline="0">
                <a:solidFill>
                  <a:srgbClr val="4D4E4E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copy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6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26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302685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14" name="Picture 13" descr="InComm_Logo_Primary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85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GRAY BKG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457200" y="523042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EAAD4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90182"/>
            <a:ext cx="8229600" cy="4292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343507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400" b="0" cap="none" baseline="0">
                <a:solidFill>
                  <a:srgbClr val="C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4" y="2636913"/>
            <a:ext cx="7772400" cy="72008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4800" baseline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Key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and Proprietary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A642-0DE5-9D4D-9784-61611ADD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5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302" y="2928416"/>
            <a:ext cx="5033748" cy="363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4302" y="3306120"/>
            <a:ext cx="5033748" cy="35621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6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KG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33895"/>
            <a:ext cx="7924800" cy="1066800"/>
          </a:xfrm>
        </p:spPr>
        <p:txBody>
          <a:bodyPr lIns="0" tIns="0" rIns="0" bIns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InComm_Logo_Primary_18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8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 defTabSz="457200">
              <a:spcBef>
                <a:spcPct val="0"/>
              </a:spcBef>
              <a:buNone/>
            </a:pPr>
            <a:endParaRPr lang="en-US" sz="2400" dirty="0">
              <a:solidFill>
                <a:schemeClr val="accent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8" name="Picture 7" descr="INCOMM_logo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560320"/>
            <a:ext cx="2322692" cy="10150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2743200"/>
            <a:ext cx="495300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124200"/>
            <a:ext cx="4953000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36976" y="2816168"/>
            <a:ext cx="0" cy="746776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91" r:id="rId2"/>
    <p:sldLayoutId id="2147483960" r:id="rId3"/>
    <p:sldLayoutId id="2147483961" r:id="rId4"/>
    <p:sldLayoutId id="2147483962" r:id="rId5"/>
    <p:sldLayoutId id="2147483968" r:id="rId6"/>
    <p:sldLayoutId id="2147483971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300" b="1" kern="1200" cap="all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lang="en-US" sz="1600" kern="1200" normalizeH="0" dirty="0" smtClean="0">
          <a:solidFill>
            <a:schemeClr val="accent5"/>
          </a:solidFill>
          <a:latin typeface="Arial"/>
          <a:ea typeface="+mj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lang="en-US" sz="28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24299" y="2900474"/>
            <a:ext cx="5157657" cy="3913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4298" y="3298089"/>
            <a:ext cx="5157658" cy="4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INCOMM_logo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528768"/>
            <a:ext cx="2322692" cy="10150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236976" y="3005490"/>
            <a:ext cx="0" cy="530426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7633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579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1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89" r:id="rId2"/>
    <p:sldLayoutId id="2147483957" r:id="rId3"/>
    <p:sldLayoutId id="2147483958" r:id="rId4"/>
    <p:sldLayoutId id="2147483959" r:id="rId5"/>
    <p:sldLayoutId id="2147483967" r:id="rId6"/>
    <p:sldLayoutId id="2147483972" r:id="rId7"/>
    <p:sldLayoutId id="2147483973" r:id="rId8"/>
    <p:sldLayoutId id="2147483976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300" b="1" kern="1200" cap="all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accent5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inite Aisle-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nComm_Logo_Primary_18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22113"/>
            <a:ext cx="8229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951"/>
            <a:ext cx="8229600" cy="43392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chemeClr val="accent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5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84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rgbClr val="AA172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4D4E4E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4D4E4E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rgbClr val="4D4E4E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4D4E4E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4D4E4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Comm_Logo_Primary_187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22113"/>
            <a:ext cx="8229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540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40404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955" r:id="rId3"/>
    <p:sldLayoutId id="2147483969" r:id="rId4"/>
    <p:sldLayoutId id="2147483970" r:id="rId5"/>
    <p:sldLayoutId id="2147483977" r:id="rId6"/>
    <p:sldLayoutId id="2147483979" r:id="rId7"/>
    <p:sldLayoutId id="2147483982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rgbClr val="AA172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4D4E4E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4D4E4E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rgbClr val="4D4E4E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4D4E4E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4D4E4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26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rgbClr val="EAAD4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57200" y="523971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90182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2" name="Picture 1" descr="InComm_Logo_Primary_White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95" r:id="rId3"/>
    <p:sldLayoutId id="2147483896" r:id="rId4"/>
    <p:sldLayoutId id="2147483897" r:id="rId5"/>
    <p:sldLayoutId id="2147483898" r:id="rId6"/>
    <p:sldLayoutId id="2147483966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rgbClr val="EAAD44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0F0F0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0F0F0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F0F0F0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F0F0F0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F0F0F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18"/>
            <a:ext cx="9143999" cy="6853382"/>
          </a:xfrm>
          <a:prstGeom prst="rect">
            <a:avLst/>
          </a:prstGeom>
          <a:solidFill>
            <a:srgbClr val="466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F2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1143000"/>
            <a:ext cx="8305800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57200" y="514686"/>
            <a:ext cx="8305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75405"/>
            <a:ext cx="8229600" cy="412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13" name="Picture 12" descr="InComm_Logo_Primary_White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5" y="6173884"/>
            <a:ext cx="711859" cy="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0F0F0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0F0F0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F0F0F0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F0F0F0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F0F0F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0299" y="6359966"/>
            <a:ext cx="253758" cy="1911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fld id="{E2F68151-77E8-B848-B01B-3C6FB40AC5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  <p:pic>
        <p:nvPicPr>
          <p:cNvPr id="8" name="Picture 7" descr="InComm_Logo_Primary_187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82" y="6137308"/>
            <a:ext cx="793192" cy="3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8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53" r:id="rId9"/>
    <p:sldLayoutId id="2147483947" r:id="rId10"/>
    <p:sldLayoutId id="2147483948" r:id="rId11"/>
    <p:sldLayoutId id="2147483949" r:id="rId12"/>
    <p:sldLayoutId id="2147483950" r:id="rId13"/>
    <p:sldLayoutId id="2147483951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df"/><Relationship Id="rId3" Type="http://schemas.openxmlformats.org/officeDocument/2006/relationships/image" Target="../media/image10.png"/><Relationship Id="rId21" Type="http://schemas.openxmlformats.org/officeDocument/2006/relationships/image" Target="../media/image16.jpeg"/><Relationship Id="rId17" Type="http://schemas.openxmlformats.org/officeDocument/2006/relationships/image" Target="../media/image13.png"/><Relationship Id="rId2" Type="http://schemas.openxmlformats.org/officeDocument/2006/relationships/image" Target="../media/image9.png"/><Relationship Id="rId16" Type="http://schemas.openxmlformats.org/officeDocument/2006/relationships/image" Target="../media/image33.pdf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24" Type="http://schemas.openxmlformats.org/officeDocument/2006/relationships/image" Target="../media/image19.jpeg"/><Relationship Id="rId5" Type="http://schemas.openxmlformats.org/officeDocument/2006/relationships/image" Target="../media/image12.png"/><Relationship Id="rId23" Type="http://schemas.openxmlformats.org/officeDocument/2006/relationships/image" Target="../media/image18.png"/><Relationship Id="rId19" Type="http://schemas.openxmlformats.org/officeDocument/2006/relationships/image" Target="../media/image14.png"/><Relationship Id="rId4" Type="http://schemas.openxmlformats.org/officeDocument/2006/relationships/image" Target="../media/image11.png"/><Relationship Id="rId2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eekingalpha.com/symbol/sbux" TargetMode="Externa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5364" y="2625310"/>
            <a:ext cx="4953000" cy="4794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PGRI SMART-Tech 2015</a:t>
            </a:r>
            <a:endParaRPr lang="en-US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88588" y="3054496"/>
            <a:ext cx="4870764" cy="8791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Prepaid Gift Card Solutions for </a:t>
            </a:r>
            <a:r>
              <a:rPr lang="en-US" sz="2000" dirty="0" smtClean="0"/>
              <a:t>Lotteries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Confidential and Proprietary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F68151-77E8-B848-B01B-3C6FB40AC54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0299" y="1147149"/>
            <a:ext cx="8254789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0299" y="5966123"/>
            <a:ext cx="6141001" cy="0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47811" y="1466319"/>
            <a:ext cx="80391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dirty="0" smtClean="0">
              <a:cs typeface="Arial" charset="0"/>
            </a:endParaRPr>
          </a:p>
          <a:p>
            <a:r>
              <a:rPr lang="en-US" sz="1600" dirty="0">
                <a:cs typeface="Arial" charset="0"/>
              </a:rPr>
              <a:t>Tony Fontaine</a:t>
            </a:r>
          </a:p>
          <a:p>
            <a:r>
              <a:rPr lang="en-US" sz="1600" dirty="0">
                <a:cs typeface="Arial" charset="0"/>
              </a:rPr>
              <a:t>VP Business Development, </a:t>
            </a:r>
          </a:p>
          <a:p>
            <a:r>
              <a:rPr lang="en-US" sz="1600" dirty="0" smtClean="0">
                <a:cs typeface="Arial" charset="0"/>
              </a:rPr>
              <a:t>Interactive Gaming and Lottery Solutions</a:t>
            </a:r>
          </a:p>
          <a:p>
            <a:r>
              <a:rPr lang="en-US" sz="1600" u="sng" dirty="0" smtClean="0">
                <a:cs typeface="Arial" charset="0"/>
              </a:rPr>
              <a:t>tfontaine@incomm.com</a:t>
            </a:r>
            <a:endParaRPr lang="en-US" sz="1600" u="sng" dirty="0">
              <a:cs typeface="Arial" charset="0"/>
            </a:endParaRPr>
          </a:p>
          <a:p>
            <a:r>
              <a:rPr lang="en-US" sz="1600" dirty="0">
                <a:cs typeface="Arial" charset="0"/>
              </a:rPr>
              <a:t>702-429-5959</a:t>
            </a:r>
          </a:p>
          <a:p>
            <a:endParaRPr lang="en-US" sz="1600" dirty="0" smtClean="0"/>
          </a:p>
          <a:p>
            <a:r>
              <a:rPr lang="en-US" sz="1600" dirty="0" smtClean="0">
                <a:cs typeface="Arial" charset="0"/>
              </a:rPr>
              <a:t>Karina Grotz</a:t>
            </a:r>
          </a:p>
          <a:p>
            <a:r>
              <a:rPr lang="en-US" sz="1600" dirty="0" smtClean="0">
                <a:cs typeface="Arial" charset="0"/>
              </a:rPr>
              <a:t>Business Development</a:t>
            </a:r>
          </a:p>
          <a:p>
            <a:r>
              <a:rPr lang="en-US" sz="1600" dirty="0">
                <a:cs typeface="Arial" charset="0"/>
              </a:rPr>
              <a:t>Interactive Gaming and Lottery Solutions</a:t>
            </a:r>
          </a:p>
          <a:p>
            <a:r>
              <a:rPr lang="en-US" sz="1600" u="sng" dirty="0" smtClean="0">
                <a:cs typeface="Arial" charset="0"/>
              </a:rPr>
              <a:t>kgrotz@incomm.com</a:t>
            </a:r>
          </a:p>
          <a:p>
            <a:r>
              <a:rPr lang="en-US" sz="1600" dirty="0" smtClean="0">
                <a:cs typeface="Arial" charset="0"/>
              </a:rPr>
              <a:t>213-210-9913</a:t>
            </a:r>
          </a:p>
          <a:p>
            <a:endParaRPr lang="en-US" sz="1600" dirty="0">
              <a:cs typeface="Arial" charset="0"/>
            </a:endParaRPr>
          </a:p>
          <a:p>
            <a:endParaRPr lang="en-US" sz="1600" dirty="0" smtClean="0">
              <a:cs typeface="Arial" charset="0"/>
            </a:endParaRPr>
          </a:p>
          <a:p>
            <a:endParaRPr lang="en-US" sz="2000" dirty="0" smtClean="0">
              <a:cs typeface="Arial" charset="0"/>
            </a:endParaRPr>
          </a:p>
          <a:p>
            <a:endParaRPr lang="en-US" sz="2000" dirty="0" smtClean="0">
              <a:cs typeface="Arial" charset="0"/>
            </a:endParaRPr>
          </a:p>
        </p:txBody>
      </p:sp>
      <p:pic>
        <p:nvPicPr>
          <p:cNvPr id="7" name="Picture 4" descr="undefin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24" y="1456463"/>
            <a:ext cx="2585670" cy="36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</p:spPr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975" y="636651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Confidential and Proprietary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985"/>
            <a:ext cx="3587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889B174-7E81-C443-9481-13C91885BA05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9941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LA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" y="0"/>
            <a:ext cx="913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94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F68151-77E8-B848-B01B-3C6FB40AC545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0299" y="1147149"/>
            <a:ext cx="8254789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0299" y="5966123"/>
            <a:ext cx="6141001" cy="0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</p:spPr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83" y="4840990"/>
            <a:ext cx="1763089" cy="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451" y="4800064"/>
            <a:ext cx="718812" cy="69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8178" y="4820648"/>
            <a:ext cx="894850" cy="61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8133" y="4746836"/>
            <a:ext cx="660631" cy="8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/>
              <a:srcRect/>
              <a:stretch>
                <a:fillRect/>
              </a:stretch>
            </p:blipFill>
          </mc:Choice>
          <mc:Fallback>
            <p:blipFill>
              <a:blip r:embed="rId17"/>
              <a:srcRect/>
              <a:stretch>
                <a:fillRect/>
              </a:stretch>
            </p:blipFill>
          </mc:Fallback>
        </mc:AlternateContent>
        <p:spPr bwMode="auto">
          <a:xfrm>
            <a:off x="6985812" y="4962651"/>
            <a:ext cx="1719079" cy="38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rcRect/>
              <a:stretch>
                <a:fillRect/>
              </a:stretch>
            </p:blipFill>
          </mc:Choice>
          <mc:Fallback>
            <p:blipFill>
              <a:blip r:embed="rId19"/>
              <a:srcRect/>
              <a:stretch>
                <a:fillRect/>
              </a:stretch>
            </p:blipFill>
          </mc:Fallback>
        </mc:AlternateContent>
        <p:spPr bwMode="auto">
          <a:xfrm>
            <a:off x="6007823" y="4936181"/>
            <a:ext cx="774121" cy="44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178341" y="4931442"/>
            <a:ext cx="591232" cy="50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new gift card display (3).JPG"/>
          <p:cNvPicPr>
            <a:picLocks noChangeAspect="1"/>
          </p:cNvPicPr>
          <p:nvPr/>
        </p:nvPicPr>
        <p:blipFill>
          <a:blip r:embed="rId21" cstate="print"/>
          <a:srcRect l="16582" t="10072" r="19246" b="15567"/>
          <a:stretch>
            <a:fillRect/>
          </a:stretch>
        </p:blipFill>
        <p:spPr bwMode="auto">
          <a:xfrm>
            <a:off x="2597508" y="1408753"/>
            <a:ext cx="2102865" cy="292994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19" descr="Copy of WAG endcap-crop-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92234" y="1393455"/>
            <a:ext cx="1828800" cy="294524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6671" y="1408753"/>
            <a:ext cx="2236843" cy="30074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5" name="Picture 4" descr="SSPX0068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853834" y="1393455"/>
            <a:ext cx="2091127" cy="294524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22" name="Title 4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8463834" cy="755346"/>
          </a:xfrm>
        </p:spPr>
        <p:txBody>
          <a:bodyPr/>
          <a:lstStyle/>
          <a:p>
            <a:r>
              <a:rPr lang="en-US" sz="2600" dirty="0" smtClean="0"/>
              <a:t>INCOMM RETAIL DISTRIBUTION &amp; MERCHANDISING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774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6866356"/>
          </a:xfrm>
          <a:prstGeom prst="rect">
            <a:avLst/>
          </a:prstGeom>
          <a:solidFill>
            <a:srgbClr val="25A7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57200" y="427038"/>
            <a:ext cx="8382000" cy="88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5A77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cap="all" dirty="0" smtClean="0">
                <a:solidFill>
                  <a:schemeClr val="bg1"/>
                </a:solidFill>
              </a:rPr>
              <a:t>Prepaid growth</a:t>
            </a:r>
            <a:endParaRPr lang="en-US" sz="4800" b="1" cap="all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1867" y="1408948"/>
            <a:ext cx="7845573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901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Tx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 typeface="Wingdings" charset="2"/>
              <a:buChar char="§"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 typeface="Lucida Grande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 typeface="Wingdings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 typeface="Lucida Grande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622300">
              <a:spcBef>
                <a:spcPts val="400"/>
              </a:spcBef>
              <a:spcAft>
                <a:spcPts val="3000"/>
              </a:spcAft>
              <a:buClrTx/>
              <a:defRPr/>
            </a:pPr>
            <a:r>
              <a:rPr lang="en-US" dirty="0" smtClean="0">
                <a:solidFill>
                  <a:schemeClr val="bg1"/>
                </a:solidFill>
              </a:rPr>
              <a:t>Aite </a:t>
            </a:r>
            <a:r>
              <a:rPr lang="en-US" dirty="0">
                <a:solidFill>
                  <a:schemeClr val="bg1"/>
                </a:solidFill>
              </a:rPr>
              <a:t>Group forecasts that </a:t>
            </a:r>
            <a:r>
              <a:rPr lang="en-US" b="1" dirty="0">
                <a:solidFill>
                  <a:schemeClr val="bg1"/>
                </a:solidFill>
              </a:rPr>
              <a:t>prepaid retail transactions will grow </a:t>
            </a:r>
            <a:r>
              <a:rPr lang="en-US" b="1" dirty="0" smtClean="0">
                <a:solidFill>
                  <a:schemeClr val="bg1"/>
                </a:solidFill>
              </a:rPr>
              <a:t>to </a:t>
            </a:r>
            <a:r>
              <a:rPr lang="en-US" b="1" dirty="0">
                <a:solidFill>
                  <a:schemeClr val="bg1"/>
                </a:solidFill>
              </a:rPr>
              <a:t>$252 billion dollars market-wide by 2016 </a:t>
            </a:r>
            <a:r>
              <a:rPr lang="en-US" dirty="0">
                <a:solidFill>
                  <a:schemeClr val="bg1"/>
                </a:solidFill>
              </a:rPr>
              <a:t>* 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 defTabSz="622300">
              <a:spcBef>
                <a:spcPts val="400"/>
              </a:spcBef>
              <a:spcAft>
                <a:spcPts val="3000"/>
              </a:spcAft>
              <a:buClrTx/>
              <a:defRPr/>
            </a:pPr>
            <a:r>
              <a:rPr lang="en-US" dirty="0" smtClean="0">
                <a:solidFill>
                  <a:schemeClr val="bg1"/>
                </a:solidFill>
              </a:rPr>
              <a:t>“Prepaid has gone mainstream,” said Aufseeser.  “Twenty-three percent of all consumers have a prepaid card.” *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 defTabSz="622300">
              <a:spcBef>
                <a:spcPts val="400"/>
              </a:spcBef>
              <a:spcAft>
                <a:spcPts val="3000"/>
              </a:spcAft>
              <a:buClrTx/>
              <a:defRPr/>
            </a:pPr>
            <a:r>
              <a:rPr lang="en-US" b="1" dirty="0" smtClean="0">
                <a:solidFill>
                  <a:schemeClr val="bg1"/>
                </a:solidFill>
              </a:rPr>
              <a:t>Overall </a:t>
            </a:r>
            <a:r>
              <a:rPr lang="en-US" b="1" dirty="0">
                <a:solidFill>
                  <a:schemeClr val="bg1"/>
                </a:solidFill>
              </a:rPr>
              <a:t>prepaid financial services market saw an annual compound growth rate of nearly 31 percent from 2003-2012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while </a:t>
            </a:r>
            <a:r>
              <a:rPr lang="en-US" dirty="0">
                <a:solidFill>
                  <a:schemeClr val="bg1"/>
                </a:solidFill>
              </a:rPr>
              <a:t>debit cards grew at 13 percent and credit cards grew at nearly </a:t>
            </a:r>
            <a:r>
              <a:rPr lang="en-US" dirty="0" smtClean="0">
                <a:solidFill>
                  <a:schemeClr val="bg1"/>
                </a:solidFill>
              </a:rPr>
              <a:t>4%.*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1867" y="2870492"/>
            <a:ext cx="7845573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867" y="4413932"/>
            <a:ext cx="7845573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0333" y="6481441"/>
            <a:ext cx="4478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/>
                <a:cs typeface="Arial"/>
              </a:rPr>
              <a:t>* </a:t>
            </a:r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“Gift Cards Not Just for Gifting</a:t>
            </a:r>
            <a:r>
              <a:rPr lang="en-US" sz="800" dirty="0" smtClean="0">
                <a:solidFill>
                  <a:schemeClr val="bg1"/>
                </a:solidFill>
                <a:latin typeface="Arial"/>
                <a:cs typeface="Arial"/>
              </a:rPr>
              <a:t>” article from </a:t>
            </a:r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Aite Group analyst Madeline Aufseeser </a:t>
            </a:r>
            <a:r>
              <a:rPr lang="en-US" sz="800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1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6866356"/>
          </a:xfrm>
          <a:prstGeom prst="rect">
            <a:avLst/>
          </a:prstGeom>
          <a:solidFill>
            <a:srgbClr val="25A7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Tx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 typeface="Wingdings" charset="2"/>
              <a:buChar char="§"/>
              <a:defRPr sz="28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 typeface="Lucida Grande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 typeface="Wingdings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EB28A"/>
              </a:buClr>
              <a:buSzPct val="80000"/>
              <a:buFont typeface="Lucida Grande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622300">
              <a:spcBef>
                <a:spcPts val="400"/>
              </a:spcBef>
              <a:spcAft>
                <a:spcPts val="3000"/>
              </a:spcAft>
              <a:buClrTx/>
              <a:defRPr/>
            </a:pPr>
            <a:r>
              <a:rPr lang="en-US" b="1" dirty="0">
                <a:solidFill>
                  <a:schemeClr val="bg1"/>
                </a:solidFill>
              </a:rPr>
              <a:t>51% of all households </a:t>
            </a:r>
            <a:r>
              <a:rPr lang="en-US" dirty="0">
                <a:solidFill>
                  <a:schemeClr val="bg1"/>
                </a:solidFill>
              </a:rPr>
              <a:t>under </a:t>
            </a:r>
            <a:r>
              <a:rPr lang="en-US" dirty="0" smtClean="0">
                <a:solidFill>
                  <a:schemeClr val="bg1"/>
                </a:solidFill>
              </a:rPr>
              <a:t>age of 25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aka “</a:t>
            </a:r>
            <a:r>
              <a:rPr lang="en-US" dirty="0" smtClean="0">
                <a:solidFill>
                  <a:schemeClr val="bg1"/>
                </a:solidFill>
              </a:rPr>
              <a:t>millennials</a:t>
            </a:r>
            <a:r>
              <a:rPr lang="en-US" dirty="0">
                <a:solidFill>
                  <a:schemeClr val="bg1"/>
                </a:solidFill>
              </a:rPr>
              <a:t>”) </a:t>
            </a:r>
            <a:r>
              <a:rPr lang="en-US" b="1" dirty="0" smtClean="0">
                <a:solidFill>
                  <a:schemeClr val="bg1"/>
                </a:solidFill>
              </a:rPr>
              <a:t>DO </a:t>
            </a:r>
            <a:r>
              <a:rPr lang="en-US" b="1" dirty="0">
                <a:solidFill>
                  <a:schemeClr val="bg1"/>
                </a:solidFill>
              </a:rPr>
              <a:t>NOT have a credit card</a:t>
            </a:r>
          </a:p>
          <a:p>
            <a:pPr marL="342900" lvl="1" indent="-342900" defTabSz="622300">
              <a:spcBef>
                <a:spcPts val="400"/>
              </a:spcBef>
              <a:spcAft>
                <a:spcPts val="3000"/>
              </a:spcAft>
              <a:buClrTx/>
              <a:defRPr/>
            </a:pPr>
            <a:r>
              <a:rPr lang="en-US" b="1" dirty="0">
                <a:solidFill>
                  <a:schemeClr val="bg1"/>
                </a:solidFill>
              </a:rPr>
              <a:t>More than 20% </a:t>
            </a:r>
            <a:r>
              <a:rPr lang="en-US" b="1" dirty="0" smtClean="0">
                <a:solidFill>
                  <a:schemeClr val="bg1"/>
                </a:solidFill>
              </a:rPr>
              <a:t>of US population </a:t>
            </a:r>
            <a:r>
              <a:rPr lang="en-US" dirty="0" smtClean="0">
                <a:solidFill>
                  <a:schemeClr val="bg1"/>
                </a:solidFill>
              </a:rPr>
              <a:t>uses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financial </a:t>
            </a:r>
            <a:r>
              <a:rPr lang="en-US" dirty="0">
                <a:solidFill>
                  <a:schemeClr val="bg1"/>
                </a:solidFill>
              </a:rPr>
              <a:t>services outside the banking system —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typically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reasons </a:t>
            </a:r>
            <a:r>
              <a:rPr lang="en-US" b="1" dirty="0" smtClean="0">
                <a:solidFill>
                  <a:schemeClr val="bg1"/>
                </a:solidFill>
              </a:rPr>
              <a:t>of convenience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lvl="1" indent="-342900" defTabSz="622300">
              <a:spcBef>
                <a:spcPts val="400"/>
              </a:spcBef>
              <a:spcAft>
                <a:spcPts val="3000"/>
              </a:spcAft>
              <a:buClrTx/>
              <a:defRPr/>
            </a:pPr>
            <a:r>
              <a:rPr lang="en-US" b="1" dirty="0" smtClean="0">
                <a:solidFill>
                  <a:schemeClr val="bg1"/>
                </a:solidFill>
              </a:rPr>
              <a:t>Forty-three </a:t>
            </a:r>
            <a:r>
              <a:rPr lang="en-US" b="1" dirty="0">
                <a:solidFill>
                  <a:schemeClr val="bg1"/>
                </a:solidFill>
              </a:rPr>
              <a:t>percent </a:t>
            </a:r>
            <a:r>
              <a:rPr lang="en-US" dirty="0">
                <a:solidFill>
                  <a:schemeClr val="bg1"/>
                </a:solidFill>
              </a:rPr>
              <a:t>of prepaid debit card users are </a:t>
            </a:r>
            <a:r>
              <a:rPr lang="en-US" dirty="0" smtClean="0">
                <a:solidFill>
                  <a:schemeClr val="bg1"/>
                </a:solidFill>
              </a:rPr>
              <a:t>Gen-Yers.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57200" y="427038"/>
            <a:ext cx="8382000" cy="88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5A77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cap="all" dirty="0" smtClean="0">
                <a:solidFill>
                  <a:schemeClr val="bg1"/>
                </a:solidFill>
              </a:rPr>
              <a:t>Did You Know?</a:t>
            </a:r>
            <a:endParaRPr lang="en-US" sz="4800" b="1" cap="all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41867" y="2780552"/>
            <a:ext cx="7845573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1867" y="4473892"/>
            <a:ext cx="7845573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1867" y="1408948"/>
            <a:ext cx="7845573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6866356"/>
          </a:xfrm>
          <a:prstGeom prst="rect">
            <a:avLst/>
          </a:prstGeom>
          <a:solidFill>
            <a:srgbClr val="25A7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57200" y="427038"/>
            <a:ext cx="8382000" cy="88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5A77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cap="all" dirty="0" smtClean="0">
                <a:solidFill>
                  <a:schemeClr val="bg1"/>
                </a:solidFill>
              </a:rPr>
              <a:t>Paradigm shift</a:t>
            </a:r>
            <a:endParaRPr lang="en-US" sz="4800" b="1" cap="all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1867" y="1408948"/>
            <a:ext cx="7845573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866" y="6167782"/>
            <a:ext cx="7845573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866" y="1711740"/>
            <a:ext cx="52443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“Starbucks </a:t>
            </a:r>
            <a:r>
              <a:rPr lang="en-US" sz="2400" dirty="0">
                <a:solidFill>
                  <a:schemeClr val="bg1"/>
                </a:solidFill>
              </a:rPr>
              <a:t>sees 30 percent of its U.S. transactions come via the physical or mobile versions of its stored value Starbucks Card</a:t>
            </a:r>
            <a:r>
              <a:rPr lang="en-US" sz="2400" dirty="0" smtClean="0">
                <a:solidFill>
                  <a:schemeClr val="bg1"/>
                </a:solidFill>
              </a:rPr>
              <a:t>.”</a:t>
            </a:r>
            <a:r>
              <a:rPr lang="en-US" sz="2400" baseline="30000" dirty="0" smtClean="0">
                <a:solidFill>
                  <a:schemeClr val="bg1"/>
                </a:solidFill>
              </a:rPr>
              <a:t>*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 smtClean="0">
              <a:solidFill>
                <a:schemeClr val="bg1"/>
              </a:solidFill>
            </a:endParaRPr>
          </a:p>
          <a:p>
            <a:pPr lvl="0"/>
            <a:endParaRPr lang="en-US" sz="800" dirty="0" smtClean="0">
              <a:solidFill>
                <a:schemeClr val="bg1"/>
              </a:solidFill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Prepaid stored value supports:</a:t>
            </a:r>
            <a:endParaRPr lang="en-US" sz="1100" dirty="0">
              <a:solidFill>
                <a:schemeClr val="bg1"/>
              </a:solidFill>
            </a:endParaRPr>
          </a:p>
          <a:p>
            <a:pPr marL="798513" lvl="0" indent="-33337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Convenience</a:t>
            </a:r>
          </a:p>
          <a:p>
            <a:pPr marL="798513" lvl="0" indent="-33337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Controlled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pend</a:t>
            </a:r>
          </a:p>
          <a:p>
            <a:pPr marL="798513" lvl="0" indent="-33337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Driven by loyalty</a:t>
            </a:r>
          </a:p>
          <a:p>
            <a:pPr marL="798513" lvl="0" indent="-333375">
              <a:buFont typeface="Arial" pitchFamily="34" charset="0"/>
              <a:buChar char="•"/>
            </a:pPr>
            <a:endParaRPr lang="en-US" sz="2400" dirty="0"/>
          </a:p>
          <a:p>
            <a:pPr marL="798513" lvl="0" indent="-333375">
              <a:buFont typeface="Arial" pitchFamily="34" charset="0"/>
              <a:buChar char="•"/>
            </a:pPr>
            <a:endParaRPr lang="en-US" sz="2400" dirty="0"/>
          </a:p>
          <a:p>
            <a:pPr marL="798513" lvl="0" indent="-333375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8844" y="5561307"/>
            <a:ext cx="7346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*</a:t>
            </a:r>
            <a:r>
              <a:rPr lang="en-US" sz="1100" dirty="0" smtClean="0">
                <a:solidFill>
                  <a:schemeClr val="bg1"/>
                </a:solidFill>
              </a:rPr>
              <a:t>Starbucks </a:t>
            </a:r>
            <a:r>
              <a:rPr lang="en-US" sz="1100" dirty="0">
                <a:solidFill>
                  <a:schemeClr val="bg1"/>
                </a:solidFill>
              </a:rPr>
              <a:t>Corporation (</a:t>
            </a:r>
            <a:r>
              <a:rPr lang="en-US" sz="1100" dirty="0">
                <a:solidFill>
                  <a:schemeClr val="bg1"/>
                </a:solidFill>
                <a:hlinkClick r:id="rId2"/>
              </a:rPr>
              <a:t>SBUX</a:t>
            </a:r>
            <a:r>
              <a:rPr lang="en-US" sz="1100" dirty="0">
                <a:solidFill>
                  <a:schemeClr val="bg1"/>
                </a:solidFill>
              </a:rPr>
              <a:t>) Jefferies Global Consumer Conference June 18, 2013 9:30 AM ET</a:t>
            </a:r>
          </a:p>
        </p:txBody>
      </p:sp>
      <p:pic>
        <p:nvPicPr>
          <p:cNvPr id="1026" name="Picture 2" descr="File:Starbucks Corporation Logo 201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14" y="1889203"/>
            <a:ext cx="28289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F68151-77E8-B848-B01B-3C6FB40AC5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and Proprietary</a:t>
            </a:r>
            <a:endParaRPr lang="en-US" dirty="0"/>
          </a:p>
        </p:txBody>
      </p:sp>
      <p:pic>
        <p:nvPicPr>
          <p:cNvPr id="3074" name="Picture 2" descr="http://philosophyingeneral.files.wordpress.com/2013/12/most_popular_christmas_gifts_2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7" y="393895"/>
            <a:ext cx="8205743" cy="58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F68151-77E8-B848-B01B-3C6FB40AC54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0299" y="1147149"/>
            <a:ext cx="8254789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0299" y="5966123"/>
            <a:ext cx="6141001" cy="0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</p:spPr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pic>
        <p:nvPicPr>
          <p:cNvPr id="16" name="Picture 18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872" y="3117232"/>
            <a:ext cx="1275531" cy="1809064"/>
          </a:xfrm>
          <a:prstGeom prst="rect">
            <a:avLst/>
          </a:prstGeom>
          <a:noFill/>
        </p:spPr>
      </p:pic>
      <p:pic>
        <p:nvPicPr>
          <p:cNvPr id="17" name="Picture 15" descr="undef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72" y="4943125"/>
            <a:ext cx="1298290" cy="1836255"/>
          </a:xfrm>
          <a:prstGeom prst="rect">
            <a:avLst/>
          </a:prstGeom>
          <a:noFill/>
        </p:spPr>
      </p:pic>
      <p:pic>
        <p:nvPicPr>
          <p:cNvPr id="18" name="Picture 17" descr="undefin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22" y="4941537"/>
            <a:ext cx="1294703" cy="1836255"/>
          </a:xfrm>
          <a:prstGeom prst="rect">
            <a:avLst/>
          </a:prstGeom>
          <a:noFill/>
        </p:spPr>
      </p:pic>
      <p:pic>
        <p:nvPicPr>
          <p:cNvPr id="19" name="Picture 19" descr="undefin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69" y="1221849"/>
            <a:ext cx="1279134" cy="1814174"/>
          </a:xfrm>
          <a:prstGeom prst="rect">
            <a:avLst/>
          </a:prstGeom>
          <a:noFill/>
        </p:spPr>
      </p:pic>
      <p:pic>
        <p:nvPicPr>
          <p:cNvPr id="20" name="Picture 6" descr="undefin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6153" y="3135660"/>
            <a:ext cx="1273284" cy="1805876"/>
          </a:xfrm>
          <a:prstGeom prst="rect">
            <a:avLst/>
          </a:prstGeom>
          <a:noFill/>
        </p:spPr>
      </p:pic>
      <p:pic>
        <p:nvPicPr>
          <p:cNvPr id="21" name="Picture 14" descr="undefin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99" y="3176604"/>
            <a:ext cx="1245415" cy="1766350"/>
          </a:xfrm>
          <a:prstGeom prst="rect">
            <a:avLst/>
          </a:prstGeom>
          <a:noFill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13" y="4986792"/>
            <a:ext cx="1165870" cy="17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8" y="1232031"/>
            <a:ext cx="1304069" cy="176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3" y="1216791"/>
            <a:ext cx="1304911" cy="190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3"/>
          <p:cNvSpPr txBox="1">
            <a:spLocks/>
          </p:cNvSpPr>
          <p:nvPr/>
        </p:nvSpPr>
        <p:spPr>
          <a:xfrm>
            <a:off x="5366244" y="1249024"/>
            <a:ext cx="3781197" cy="4958229"/>
          </a:xfrm>
          <a:prstGeom prst="rect">
            <a:avLst/>
          </a:prstGeom>
          <a:effectLst/>
        </p:spPr>
        <p:txBody>
          <a:bodyPr/>
          <a:lstStyle/>
          <a:p>
            <a:pPr marL="0" lvl="3"/>
            <a:r>
              <a:rPr lang="en-US" sz="2000" dirty="0" smtClean="0"/>
              <a:t>InComm retails products in every category:  </a:t>
            </a:r>
          </a:p>
          <a:p>
            <a:pPr marL="457200" lvl="4" indent="-220663">
              <a:buFont typeface="Arial" panose="020B0604020202020204" pitchFamily="34" charset="0"/>
              <a:buChar char="•"/>
            </a:pPr>
            <a:r>
              <a:rPr lang="en-US" sz="2000" dirty="0" smtClean="0"/>
              <a:t>traditional </a:t>
            </a:r>
            <a:r>
              <a:rPr lang="en-US" sz="2000" dirty="0" smtClean="0"/>
              <a:t>gift cards for retail, casual </a:t>
            </a:r>
            <a:r>
              <a:rPr lang="en-US" sz="2000" dirty="0" smtClean="0"/>
              <a:t>dining, movies </a:t>
            </a:r>
            <a:r>
              <a:rPr lang="en-US" sz="2000" dirty="0" smtClean="0"/>
              <a:t>&amp; </a:t>
            </a:r>
            <a:r>
              <a:rPr lang="en-US" sz="2000" dirty="0" smtClean="0"/>
              <a:t>entertainment </a:t>
            </a:r>
          </a:p>
          <a:p>
            <a:pPr marL="457200" lvl="4" indent="-220663">
              <a:buFont typeface="Arial" panose="020B0604020202020204" pitchFamily="34" charset="0"/>
              <a:buChar char="•"/>
            </a:pPr>
            <a:r>
              <a:rPr lang="en-US" sz="2000" dirty="0" smtClean="0"/>
              <a:t>content </a:t>
            </a:r>
            <a:r>
              <a:rPr lang="en-US" sz="2000" dirty="0" smtClean="0"/>
              <a:t>&amp; gaming cards for online purchase of games, </a:t>
            </a:r>
            <a:r>
              <a:rPr lang="en-US" sz="2000" dirty="0" smtClean="0"/>
              <a:t>apps, entertainment</a:t>
            </a:r>
          </a:p>
          <a:p>
            <a:pPr marL="457200" lvl="4" indent="-220663">
              <a:buFont typeface="Arial" panose="020B0604020202020204" pitchFamily="34" charset="0"/>
              <a:buChar char="•"/>
            </a:pPr>
            <a:r>
              <a:rPr lang="en-US" sz="2000" dirty="0" smtClean="0"/>
              <a:t>Wireless </a:t>
            </a:r>
            <a:r>
              <a:rPr lang="en-US" sz="2000" dirty="0" smtClean="0"/>
              <a:t>top </a:t>
            </a:r>
            <a:r>
              <a:rPr lang="en-US" sz="2000" dirty="0" smtClean="0"/>
              <a:t>up</a:t>
            </a:r>
          </a:p>
          <a:p>
            <a:pPr marL="457200" lvl="4" indent="-220663">
              <a:buFont typeface="Arial" panose="020B0604020202020204" pitchFamily="34" charset="0"/>
              <a:buChar char="•"/>
            </a:pPr>
            <a:r>
              <a:rPr lang="en-US" sz="2000" dirty="0" smtClean="0"/>
              <a:t>Financial Services &amp; open </a:t>
            </a:r>
            <a:r>
              <a:rPr lang="en-US" sz="2000" dirty="0" smtClean="0"/>
              <a:t>loop gift card products</a:t>
            </a:r>
          </a:p>
          <a:p>
            <a:pPr marL="0" lvl="3"/>
            <a:endParaRPr lang="en-US" sz="2000" dirty="0"/>
          </a:p>
          <a:p>
            <a:pPr marL="280988" lvl="3"/>
            <a:r>
              <a:rPr lang="en-US" sz="2000" dirty="0" smtClean="0"/>
              <a:t>InComm processed </a:t>
            </a:r>
            <a:r>
              <a:rPr lang="en-US" sz="2000" dirty="0" smtClean="0"/>
              <a:t>$28B </a:t>
            </a:r>
            <a:r>
              <a:rPr lang="en-US" sz="2000" dirty="0" smtClean="0"/>
              <a:t>in transaction volume in </a:t>
            </a:r>
            <a:r>
              <a:rPr lang="en-US" sz="2000" dirty="0" smtClean="0"/>
              <a:t>2013 across </a:t>
            </a:r>
            <a:r>
              <a:rPr lang="en-US" sz="2000" dirty="0" smtClean="0"/>
              <a:t>all our product </a:t>
            </a:r>
            <a:r>
              <a:rPr lang="en-US" sz="2000" dirty="0" smtClean="0"/>
              <a:t>categories.</a:t>
            </a:r>
            <a:endParaRPr lang="en-US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83" y="1247271"/>
            <a:ext cx="1356570" cy="176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04" y="4956776"/>
            <a:ext cx="1296780" cy="18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s://www.7-eleven.com/Content/Catalog/1805_vanilla_visa_gift_car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15" y="3060632"/>
            <a:ext cx="1309308" cy="18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4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</p:spPr>
        <p:txBody>
          <a:bodyPr/>
          <a:lstStyle/>
          <a:p>
            <a:r>
              <a:rPr lang="en-US" dirty="0" smtClean="0"/>
              <a:t>LOTTERY BRANDS in a new context…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F68151-77E8-B848-B01B-3C6FB40AC54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0299" y="5966123"/>
            <a:ext cx="6141001" cy="0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</p:spPr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pic>
        <p:nvPicPr>
          <p:cNvPr id="13" name="Picture 12" descr="illustration_arrow_red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" y="1404276"/>
            <a:ext cx="318929" cy="268514"/>
          </a:xfrm>
          <a:prstGeom prst="rect">
            <a:avLst/>
          </a:prstGeom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468309" y="1319210"/>
            <a:ext cx="4870607" cy="4760556"/>
          </a:xfrm>
          <a:prstGeom prst="rect">
            <a:avLst/>
          </a:prstGeom>
          <a:effectLst/>
        </p:spPr>
        <p:txBody>
          <a:bodyPr/>
          <a:lstStyle/>
          <a:p>
            <a:pPr marL="342900" lvl="2" indent="-342900"/>
            <a:r>
              <a:rPr lang="en-US" sz="2200" b="1" dirty="0" smtClean="0"/>
              <a:t>Market lottery </a:t>
            </a:r>
            <a:r>
              <a:rPr lang="en-US" sz="2200" b="1" dirty="0"/>
              <a:t>as a </a:t>
            </a:r>
            <a:r>
              <a:rPr lang="en-US" sz="2200" b="1" dirty="0" smtClean="0"/>
              <a:t>gifting opportunity: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Lottery </a:t>
            </a:r>
            <a:r>
              <a:rPr lang="en-US" sz="2200" dirty="0"/>
              <a:t>is not inherently “gift-able” because </a:t>
            </a:r>
            <a:r>
              <a:rPr lang="en-US" sz="2200" dirty="0" smtClean="0"/>
              <a:t>picks are personal </a:t>
            </a:r>
            <a:r>
              <a:rPr lang="en-US" sz="2200" dirty="0"/>
              <a:t>– </a:t>
            </a:r>
            <a:r>
              <a:rPr lang="en-US" sz="2200" dirty="0" smtClean="0"/>
              <a:t> prepaid </a:t>
            </a:r>
            <a:r>
              <a:rPr lang="en-US" sz="2200" dirty="0"/>
              <a:t>gift cards are a great </a:t>
            </a:r>
            <a:r>
              <a:rPr lang="en-US" sz="2200" dirty="0" smtClean="0"/>
              <a:t>solution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Leverage </a:t>
            </a:r>
            <a:r>
              <a:rPr lang="en-US" sz="2200" dirty="0"/>
              <a:t>retail holiday seasons throughout the year – not just </a:t>
            </a:r>
            <a:r>
              <a:rPr lang="en-US" sz="2200" dirty="0" smtClean="0"/>
              <a:t>Christmas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Merchandise your brand in a new retail context – where consumers are looking for gifting </a:t>
            </a:r>
            <a:r>
              <a:rPr lang="en-US" sz="2200" dirty="0" smtClean="0"/>
              <a:t>options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Gift consumers the opportunity to choose a Lottery Gift Card</a:t>
            </a:r>
            <a:endParaRPr lang="en-US" sz="2200" dirty="0"/>
          </a:p>
        </p:txBody>
      </p:sp>
      <p:pic>
        <p:nvPicPr>
          <p:cNvPr id="17" name="Picture 3" descr="C:\Documents and Settings\kgrotz\Desktop\lady buying jpe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933" y="1477358"/>
            <a:ext cx="3402105" cy="4247638"/>
          </a:xfrm>
          <a:prstGeom prst="rect">
            <a:avLst/>
          </a:prstGeom>
          <a:noFill/>
        </p:spPr>
      </p:pic>
      <p:sp>
        <p:nvSpPr>
          <p:cNvPr id="9" name="Title 4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</p:spPr>
        <p:txBody>
          <a:bodyPr/>
          <a:lstStyle/>
          <a:p>
            <a:r>
              <a:rPr lang="en-US" dirty="0" err="1" smtClean="0"/>
              <a:t>Incomm</a:t>
            </a:r>
            <a:r>
              <a:rPr lang="en-US" dirty="0" smtClean="0"/>
              <a:t>:  gift card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F68151-77E8-B848-B01B-3C6FB40AC54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0299" y="1147149"/>
            <a:ext cx="8254789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0299" y="5966123"/>
            <a:ext cx="6141001" cy="0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07245" y="6398225"/>
            <a:ext cx="2053167" cy="117263"/>
          </a:xfrm>
        </p:spPr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3843500" y="1325821"/>
            <a:ext cx="5019143" cy="4640302"/>
          </a:xfrm>
          <a:prstGeom prst="rect">
            <a:avLst/>
          </a:prstGeom>
          <a:effectLst/>
        </p:spPr>
        <p:txBody>
          <a:bodyPr/>
          <a:lstStyle/>
          <a:p>
            <a:pPr marL="0" lvl="3"/>
            <a:r>
              <a:rPr lang="en-US" sz="2200" b="1" dirty="0" smtClean="0"/>
              <a:t>NEW retail </a:t>
            </a:r>
            <a:r>
              <a:rPr lang="en-US" sz="2200" b="1" dirty="0"/>
              <a:t>d</a:t>
            </a:r>
            <a:r>
              <a:rPr lang="en-US" sz="2200" b="1" dirty="0" smtClean="0"/>
              <a:t>istribution</a:t>
            </a:r>
            <a:r>
              <a:rPr lang="en-US" sz="2200" b="1" dirty="0"/>
              <a:t>:  </a:t>
            </a:r>
            <a:endParaRPr lang="en-US" sz="2200" b="1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Leverage InComm distribution into non-traditional retailers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2200" dirty="0"/>
              <a:t>Location, location, </a:t>
            </a:r>
            <a:r>
              <a:rPr lang="en-US" sz="2200" dirty="0" smtClean="0"/>
              <a:t>location – bring lottery out from behind the counter; new retail merchandising</a:t>
            </a:r>
          </a:p>
          <a:p>
            <a:pPr marL="342900" lvl="2" indent="-342900"/>
            <a:endParaRPr lang="en-US" sz="2200" b="1" dirty="0" smtClean="0"/>
          </a:p>
          <a:p>
            <a:pPr marL="342900" lvl="2" indent="-342900"/>
            <a:r>
              <a:rPr lang="en-US" sz="2200" b="1" dirty="0" smtClean="0"/>
              <a:t>CASH-OUT solutions for retailers:</a:t>
            </a:r>
            <a:endParaRPr lang="en-US" sz="22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Give cash-strapped retailers an option to cash-out their customers to a </a:t>
            </a:r>
            <a:r>
              <a:rPr lang="en-US" sz="2200" dirty="0" smtClean="0"/>
              <a:t>non-reloadable open </a:t>
            </a:r>
            <a:r>
              <a:rPr lang="en-US" sz="2200" dirty="0" smtClean="0"/>
              <a:t>loop Visa/MC/Discover card</a:t>
            </a:r>
            <a:endParaRPr lang="en-US" sz="2200" dirty="0"/>
          </a:p>
        </p:txBody>
      </p:sp>
      <p:pic>
        <p:nvPicPr>
          <p:cNvPr id="34" name="Picture 2" descr="https://www.loafnjug.com/images/gift-cards-grou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3" y="1325821"/>
            <a:ext cx="3064402" cy="381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>
            <a:spLocks noGrp="1"/>
          </p:cNvSpPr>
          <p:nvPr>
            <p:ph type="ctrTitle"/>
          </p:nvPr>
        </p:nvSpPr>
        <p:spPr>
          <a:xfrm>
            <a:off x="457200" y="529541"/>
            <a:ext cx="7924800" cy="755346"/>
          </a:xfrm>
        </p:spPr>
        <p:txBody>
          <a:bodyPr/>
          <a:lstStyle/>
          <a:p>
            <a:r>
              <a:rPr lang="en-US" dirty="0" err="1" smtClean="0"/>
              <a:t>Incomm</a:t>
            </a:r>
            <a:r>
              <a:rPr lang="en-US" dirty="0"/>
              <a:t> </a:t>
            </a:r>
            <a:r>
              <a:rPr lang="en-US" dirty="0" smtClean="0"/>
              <a:t>lottery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Slide Master_3 lines">
  <a:themeElements>
    <a:clrScheme name="INCOMM 1 1">
      <a:dk1>
        <a:srgbClr val="4D4E4E"/>
      </a:dk1>
      <a:lt1>
        <a:srgbClr val="FFFFFF"/>
      </a:lt1>
      <a:dk2>
        <a:srgbClr val="AA1726"/>
      </a:dk2>
      <a:lt2>
        <a:srgbClr val="E6E6E6"/>
      </a:lt2>
      <a:accent1>
        <a:srgbClr val="597890"/>
      </a:accent1>
      <a:accent2>
        <a:srgbClr val="AC1726"/>
      </a:accent2>
      <a:accent3>
        <a:srgbClr val="E05A26"/>
      </a:accent3>
      <a:accent4>
        <a:srgbClr val="EAAD44"/>
      </a:accent4>
      <a:accent5>
        <a:srgbClr val="646464"/>
      </a:accent5>
      <a:accent6>
        <a:srgbClr val="404041"/>
      </a:accent6>
      <a:hlink>
        <a:srgbClr val="6590C3"/>
      </a:hlink>
      <a:folHlink>
        <a:srgbClr val="2928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_Slide Master_2 lines">
  <a:themeElements>
    <a:clrScheme name="INCOMM 1 1">
      <a:dk1>
        <a:srgbClr val="4D4E4E"/>
      </a:dk1>
      <a:lt1>
        <a:srgbClr val="FFFFFF"/>
      </a:lt1>
      <a:dk2>
        <a:srgbClr val="AA1726"/>
      </a:dk2>
      <a:lt2>
        <a:srgbClr val="E6E6E6"/>
      </a:lt2>
      <a:accent1>
        <a:srgbClr val="597890"/>
      </a:accent1>
      <a:accent2>
        <a:srgbClr val="AC1726"/>
      </a:accent2>
      <a:accent3>
        <a:srgbClr val="E05A26"/>
      </a:accent3>
      <a:accent4>
        <a:srgbClr val="EAAD44"/>
      </a:accent4>
      <a:accent5>
        <a:srgbClr val="646464"/>
      </a:accent5>
      <a:accent6>
        <a:srgbClr val="404041"/>
      </a:accent6>
      <a:hlink>
        <a:srgbClr val="6590C3"/>
      </a:hlink>
      <a:folHlink>
        <a:srgbClr val="2928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GRID BKGD_SLIDE MASTER">
  <a:themeElements>
    <a:clrScheme name="INCOMM 1 1">
      <a:dk1>
        <a:srgbClr val="4D4E4E"/>
      </a:dk1>
      <a:lt1>
        <a:srgbClr val="FFFFFF"/>
      </a:lt1>
      <a:dk2>
        <a:srgbClr val="AA1726"/>
      </a:dk2>
      <a:lt2>
        <a:srgbClr val="E6E6E6"/>
      </a:lt2>
      <a:accent1>
        <a:srgbClr val="597890"/>
      </a:accent1>
      <a:accent2>
        <a:srgbClr val="AC1726"/>
      </a:accent2>
      <a:accent3>
        <a:srgbClr val="E05A26"/>
      </a:accent3>
      <a:accent4>
        <a:srgbClr val="EAAD44"/>
      </a:accent4>
      <a:accent5>
        <a:srgbClr val="646464"/>
      </a:accent5>
      <a:accent6>
        <a:srgbClr val="404041"/>
      </a:accent6>
      <a:hlink>
        <a:srgbClr val="6590C3"/>
      </a:hlink>
      <a:folHlink>
        <a:srgbClr val="2928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WHITE BKGD_SLIDE MASTER">
  <a:themeElements>
    <a:clrScheme name="INCOMM 1 1">
      <a:dk1>
        <a:srgbClr val="4D4E4E"/>
      </a:dk1>
      <a:lt1>
        <a:srgbClr val="FFFFFF"/>
      </a:lt1>
      <a:dk2>
        <a:srgbClr val="AA1726"/>
      </a:dk2>
      <a:lt2>
        <a:srgbClr val="E6E6E6"/>
      </a:lt2>
      <a:accent1>
        <a:srgbClr val="597890"/>
      </a:accent1>
      <a:accent2>
        <a:srgbClr val="AC1726"/>
      </a:accent2>
      <a:accent3>
        <a:srgbClr val="E05A26"/>
      </a:accent3>
      <a:accent4>
        <a:srgbClr val="EAAD44"/>
      </a:accent4>
      <a:accent5>
        <a:srgbClr val="646464"/>
      </a:accent5>
      <a:accent6>
        <a:srgbClr val="404041"/>
      </a:accent6>
      <a:hlink>
        <a:srgbClr val="6590C3"/>
      </a:hlink>
      <a:folHlink>
        <a:srgbClr val="2928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DGRAY BKGD">
  <a:themeElements>
    <a:clrScheme name="INCOMM 1 1">
      <a:dk1>
        <a:srgbClr val="4D4E4E"/>
      </a:dk1>
      <a:lt1>
        <a:srgbClr val="FFFFFF"/>
      </a:lt1>
      <a:dk2>
        <a:srgbClr val="AA1726"/>
      </a:dk2>
      <a:lt2>
        <a:srgbClr val="E6E6E6"/>
      </a:lt2>
      <a:accent1>
        <a:srgbClr val="597890"/>
      </a:accent1>
      <a:accent2>
        <a:srgbClr val="AC1726"/>
      </a:accent2>
      <a:accent3>
        <a:srgbClr val="E05A26"/>
      </a:accent3>
      <a:accent4>
        <a:srgbClr val="EAAD44"/>
      </a:accent4>
      <a:accent5>
        <a:srgbClr val="646464"/>
      </a:accent5>
      <a:accent6>
        <a:srgbClr val="404041"/>
      </a:accent6>
      <a:hlink>
        <a:srgbClr val="6590C3"/>
      </a:hlink>
      <a:folHlink>
        <a:srgbClr val="2928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BLUE BKGD">
  <a:themeElements>
    <a:clrScheme name="INCOMM 1 1">
      <a:dk1>
        <a:srgbClr val="4D4E4E"/>
      </a:dk1>
      <a:lt1>
        <a:srgbClr val="FFFFFF"/>
      </a:lt1>
      <a:dk2>
        <a:srgbClr val="AA1726"/>
      </a:dk2>
      <a:lt2>
        <a:srgbClr val="E6E6E6"/>
      </a:lt2>
      <a:accent1>
        <a:srgbClr val="597890"/>
      </a:accent1>
      <a:accent2>
        <a:srgbClr val="AC1726"/>
      </a:accent2>
      <a:accent3>
        <a:srgbClr val="E05A26"/>
      </a:accent3>
      <a:accent4>
        <a:srgbClr val="EAAD44"/>
      </a:accent4>
      <a:accent5>
        <a:srgbClr val="646464"/>
      </a:accent5>
      <a:accent6>
        <a:srgbClr val="404041"/>
      </a:accent6>
      <a:hlink>
        <a:srgbClr val="6590C3"/>
      </a:hlink>
      <a:folHlink>
        <a:srgbClr val="2928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BLANK">
  <a:themeElements>
    <a:clrScheme name="INCOMM 1 1">
      <a:dk1>
        <a:srgbClr val="4D4E4E"/>
      </a:dk1>
      <a:lt1>
        <a:srgbClr val="FFFFFF"/>
      </a:lt1>
      <a:dk2>
        <a:srgbClr val="AA1726"/>
      </a:dk2>
      <a:lt2>
        <a:srgbClr val="E6E6E6"/>
      </a:lt2>
      <a:accent1>
        <a:srgbClr val="597890"/>
      </a:accent1>
      <a:accent2>
        <a:srgbClr val="AC1726"/>
      </a:accent2>
      <a:accent3>
        <a:srgbClr val="E05A26"/>
      </a:accent3>
      <a:accent4>
        <a:srgbClr val="EAAD44"/>
      </a:accent4>
      <a:accent5>
        <a:srgbClr val="646464"/>
      </a:accent5>
      <a:accent6>
        <a:srgbClr val="404041"/>
      </a:accent6>
      <a:hlink>
        <a:srgbClr val="6590C3"/>
      </a:hlink>
      <a:folHlink>
        <a:srgbClr val="2928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LANK">
  <a:themeElements>
    <a:clrScheme name="INCOMM 1 1">
      <a:dk1>
        <a:srgbClr val="4D4E4E"/>
      </a:dk1>
      <a:lt1>
        <a:srgbClr val="FFFFFF"/>
      </a:lt1>
      <a:dk2>
        <a:srgbClr val="AA1726"/>
      </a:dk2>
      <a:lt2>
        <a:srgbClr val="E6E6E6"/>
      </a:lt2>
      <a:accent1>
        <a:srgbClr val="597890"/>
      </a:accent1>
      <a:accent2>
        <a:srgbClr val="AC1726"/>
      </a:accent2>
      <a:accent3>
        <a:srgbClr val="E05A26"/>
      </a:accent3>
      <a:accent4>
        <a:srgbClr val="EAAD44"/>
      </a:accent4>
      <a:accent5>
        <a:srgbClr val="646464"/>
      </a:accent5>
      <a:accent6>
        <a:srgbClr val="404041"/>
      </a:accent6>
      <a:hlink>
        <a:srgbClr val="6590C3"/>
      </a:hlink>
      <a:folHlink>
        <a:srgbClr val="2928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2756</TotalTime>
  <Words>379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A_Slide Master_3 lines</vt:lpstr>
      <vt:lpstr>B_Slide Master_2 lines</vt:lpstr>
      <vt:lpstr>1_GRID BKGD_SLIDE MASTER</vt:lpstr>
      <vt:lpstr>2_WHITE BKGD_SLIDE MASTER</vt:lpstr>
      <vt:lpstr>4_DGRAY BKGD</vt:lpstr>
      <vt:lpstr>5_BLUE BKGD</vt:lpstr>
      <vt:lpstr>6_BLANK</vt:lpstr>
      <vt:lpstr>BLANK</vt:lpstr>
      <vt:lpstr>PGRI SMART-Tech 2015</vt:lpstr>
      <vt:lpstr>INCOMM RETAIL DISTRIBUTION &amp; MERCHANDISING</vt:lpstr>
      <vt:lpstr>PowerPoint Presentation</vt:lpstr>
      <vt:lpstr>PowerPoint Presentation</vt:lpstr>
      <vt:lpstr>PowerPoint Presentation</vt:lpstr>
      <vt:lpstr>PowerPoint Presentation</vt:lpstr>
      <vt:lpstr>LOTTERY BRANDS in a new context…</vt:lpstr>
      <vt:lpstr>Incomm:  gift card solutions</vt:lpstr>
      <vt:lpstr>Incomm lottery solutions</vt:lpstr>
      <vt:lpstr>CONTACT information</vt:lpstr>
      <vt:lpstr>PowerPoint Presentation</vt:lpstr>
    </vt:vector>
  </TitlesOfParts>
  <Company>InComm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Workstation 13</dc:creator>
  <cp:lastModifiedBy>Karina Grotz</cp:lastModifiedBy>
  <cp:revision>214</cp:revision>
  <cp:lastPrinted>2015-03-12T14:50:42Z</cp:lastPrinted>
  <dcterms:created xsi:type="dcterms:W3CDTF">2013-09-12T13:28:58Z</dcterms:created>
  <dcterms:modified xsi:type="dcterms:W3CDTF">2015-03-31T16:29:22Z</dcterms:modified>
</cp:coreProperties>
</file>