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0" r:id="rId4"/>
    <p:sldId id="257" r:id="rId5"/>
    <p:sldId id="269" r:id="rId6"/>
    <p:sldId id="265" r:id="rId7"/>
    <p:sldId id="273" r:id="rId8"/>
    <p:sldId id="262" r:id="rId9"/>
    <p:sldId id="270" r:id="rId10"/>
    <p:sldId id="271" r:id="rId11"/>
    <p:sldId id="266" r:id="rId12"/>
    <p:sldId id="26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B68"/>
    <a:srgbClr val="F78F1E"/>
    <a:srgbClr val="F7F7F7"/>
    <a:srgbClr val="104A7C"/>
    <a:srgbClr val="104B7D"/>
    <a:srgbClr val="000095"/>
    <a:srgbClr val="FF0066"/>
    <a:srgbClr val="ED7D31"/>
    <a:srgbClr val="047CC1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1346" autoAdjust="0"/>
  </p:normalViewPr>
  <p:slideViewPr>
    <p:cSldViewPr snapToGrid="0">
      <p:cViewPr varScale="1">
        <p:scale>
          <a:sx n="38" d="100"/>
          <a:sy n="38" d="100"/>
        </p:scale>
        <p:origin x="1980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bg2"/>
              </a:solidFill>
              <a:ln w="1905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pattFill prst="wdDnDiag">
                <a:fgClr>
                  <a:srgbClr val="FD7722"/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F510-87EE-409D-809D-27ADE50122C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3B8C-724A-48AF-8627-257E2B16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23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3B8C-724A-48AF-8627-257E2B168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01F0-9831-4B53-86EB-87562018786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C9E6-F080-4394-837C-59D759B7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771" y="426720"/>
            <a:ext cx="12347771" cy="325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82129"/>
            <a:ext cx="1147121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MOBILE:</a:t>
            </a:r>
          </a:p>
          <a:p>
            <a:r>
              <a:rPr lang="en-US" sz="96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CHANNELING SUCCESS IN</a:t>
            </a:r>
            <a:r>
              <a:rPr lang="en-US" sz="9600" b="1" spc="-300" dirty="0" smtClean="0">
                <a:solidFill>
                  <a:srgbClr val="002060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 </a:t>
            </a:r>
            <a:r>
              <a:rPr lang="en-US" sz="9600" b="1" spc="-300" dirty="0" smtClean="0">
                <a:solidFill>
                  <a:srgbClr val="ED7D3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ILOTTERY</a:t>
            </a:r>
            <a:endParaRPr lang="en-US" sz="9600" b="1" spc="-300" dirty="0">
              <a:solidFill>
                <a:srgbClr val="ED7D31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2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97333" y="-568026"/>
            <a:ext cx="6518731" cy="7426026"/>
            <a:chOff x="-397333" y="-568026"/>
            <a:chExt cx="6518731" cy="7426026"/>
          </a:xfrm>
        </p:grpSpPr>
        <p:pic>
          <p:nvPicPr>
            <p:cNvPr id="2050" name="Picture 2" descr="http://www.appschopper.com/blog/wp-content/uploads/2014/08/mobile-game-3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6"/>
            <a:stretch/>
          </p:blipFill>
          <p:spPr bwMode="auto">
            <a:xfrm>
              <a:off x="-101600" y="0"/>
              <a:ext cx="622299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 rot="717559">
              <a:off x="2125659" y="322827"/>
              <a:ext cx="2011912" cy="19060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/>
            <p:nvPr/>
          </p:nvPicPr>
          <p:blipFill rotWithShape="1">
            <a:blip r:embed="rId4"/>
            <a:srcRect l="13637" t="11096" r="70513" b="74011"/>
            <a:stretch/>
          </p:blipFill>
          <p:spPr bwMode="auto">
            <a:xfrm rot="629573">
              <a:off x="2009406" y="724559"/>
              <a:ext cx="2244419" cy="1565305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4"/>
            <a:srcRect l="13301" t="31642" r="70353" b="50400"/>
            <a:stretch/>
          </p:blipFill>
          <p:spPr bwMode="auto">
            <a:xfrm rot="20078895">
              <a:off x="510933" y="-568026"/>
              <a:ext cx="1704975" cy="12688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819385">
              <a:off x="-68299" y="1343504"/>
              <a:ext cx="1741729" cy="16147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4"/>
            <a:srcRect l="32051" t="77250" r="52149" b="4792"/>
            <a:stretch/>
          </p:blipFill>
          <p:spPr bwMode="auto">
            <a:xfrm rot="1841268">
              <a:off x="-397333" y="1204827"/>
              <a:ext cx="2248521" cy="17038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471637">
              <a:off x="3666751" y="4988299"/>
              <a:ext cx="1421680" cy="13113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 rotWithShape="1">
            <a:blip r:embed="rId4"/>
            <a:srcRect l="50801" t="31927" r="33580" b="50651"/>
            <a:stretch/>
          </p:blipFill>
          <p:spPr bwMode="auto">
            <a:xfrm rot="1166640">
              <a:off x="3401692" y="4896053"/>
              <a:ext cx="1951797" cy="14958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4"/>
            <a:srcRect l="51121" t="54731" r="33720" b="28569"/>
            <a:stretch/>
          </p:blipFill>
          <p:spPr bwMode="auto">
            <a:xfrm rot="1187822">
              <a:off x="286564" y="3763800"/>
              <a:ext cx="1755476" cy="11604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4"/>
            <a:srcRect l="32211" t="32497" r="51978" b="50686"/>
            <a:stretch/>
          </p:blipFill>
          <p:spPr bwMode="auto">
            <a:xfrm>
              <a:off x="814013" y="5268891"/>
              <a:ext cx="1950958" cy="12933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951617" y="1565640"/>
            <a:ext cx="7456338" cy="37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00" dirty="0" smtClean="0">
                <a:solidFill>
                  <a:srgbClr val="104B7D"/>
                </a:solidFill>
                <a:latin typeface="Franklin Gothic Heavy" panose="020B0903020102020204" pitchFamily="34" charset="0"/>
              </a:rPr>
              <a:t>7%</a:t>
            </a:r>
            <a:endParaRPr lang="en-US" sz="23900" dirty="0">
              <a:solidFill>
                <a:srgbClr val="104B7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24855" y="2871216"/>
            <a:ext cx="7880024" cy="1464231"/>
          </a:xfrm>
          <a:prstGeom prst="roundRect">
            <a:avLst/>
          </a:prstGeom>
          <a:solidFill>
            <a:srgbClr val="00206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 ENGAGEMENT</a:t>
            </a:r>
            <a:endParaRPr lang="en-US" sz="8000" b="1" spc="-300" dirty="0">
              <a:solidFill>
                <a:schemeClr val="bg1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04" y="6327866"/>
            <a:ext cx="19145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/>
          <p:cNvSpPr/>
          <p:nvPr/>
        </p:nvSpPr>
        <p:spPr>
          <a:xfrm>
            <a:off x="-62803" y="1419184"/>
            <a:ext cx="12279505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800" b="1" spc="-300" dirty="0" smtClean="0">
                <a:latin typeface="Franklin Gothic Heavy" panose="020B0903020102020204" pitchFamily="34" charset="0"/>
                <a:cs typeface="Aharoni" panose="02010803020104030203" pitchFamily="2" charset="-79"/>
              </a:rPr>
              <a:t>83%</a:t>
            </a:r>
            <a:endParaRPr lang="en-US" sz="16800" b="1" spc="-300" dirty="0"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726" y="3486150"/>
            <a:ext cx="5476873" cy="2781298"/>
            <a:chOff x="466727" y="1428750"/>
            <a:chExt cx="7762872" cy="4152898"/>
          </a:xfrm>
        </p:grpSpPr>
        <p:sp>
          <p:nvSpPr>
            <p:cNvPr id="4" name="Flowchart: Terminator 3"/>
            <p:cNvSpPr/>
            <p:nvPr/>
          </p:nvSpPr>
          <p:spPr>
            <a:xfrm rot="5400000">
              <a:off x="2409825" y="3648075"/>
              <a:ext cx="2876550" cy="914400"/>
            </a:xfrm>
            <a:prstGeom prst="flowChartTerminator">
              <a:avLst/>
            </a:prstGeom>
            <a:solidFill>
              <a:schemeClr val="bg1"/>
            </a:solidFill>
            <a:ln w="101600">
              <a:solidFill>
                <a:srgbClr val="FF9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Terminator 4"/>
            <p:cNvSpPr/>
            <p:nvPr/>
          </p:nvSpPr>
          <p:spPr>
            <a:xfrm rot="5400000">
              <a:off x="1571625" y="4105275"/>
              <a:ext cx="1962150" cy="914400"/>
            </a:xfrm>
            <a:prstGeom prst="flowChartTerminator">
              <a:avLst/>
            </a:prstGeom>
            <a:solidFill>
              <a:schemeClr val="bg1"/>
            </a:solidFill>
            <a:ln w="101600">
              <a:solidFill>
                <a:srgbClr val="FF9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Terminator 5"/>
            <p:cNvSpPr/>
            <p:nvPr/>
          </p:nvSpPr>
          <p:spPr>
            <a:xfrm rot="5400000">
              <a:off x="5000625" y="3667124"/>
              <a:ext cx="2914649" cy="914400"/>
            </a:xfrm>
            <a:prstGeom prst="flowChartTerminator">
              <a:avLst/>
            </a:prstGeom>
            <a:solidFill>
              <a:schemeClr val="bg1"/>
            </a:solidFill>
            <a:ln w="101600">
              <a:solidFill>
                <a:srgbClr val="FF9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Terminator 6"/>
            <p:cNvSpPr/>
            <p:nvPr/>
          </p:nvSpPr>
          <p:spPr>
            <a:xfrm rot="5400000">
              <a:off x="3419475" y="3381375"/>
              <a:ext cx="3448050" cy="914400"/>
            </a:xfrm>
            <a:prstGeom prst="flowChartTerminator">
              <a:avLst/>
            </a:prstGeom>
            <a:solidFill>
              <a:schemeClr val="bg1"/>
            </a:solidFill>
            <a:ln w="101600">
              <a:solidFill>
                <a:srgbClr val="FF9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Terminator 7"/>
            <p:cNvSpPr/>
            <p:nvPr/>
          </p:nvSpPr>
          <p:spPr>
            <a:xfrm rot="5400000">
              <a:off x="5705474" y="3038475"/>
              <a:ext cx="4133850" cy="914400"/>
            </a:xfrm>
            <a:prstGeom prst="flowChartTerminator">
              <a:avLst/>
            </a:prstGeom>
            <a:solidFill>
              <a:schemeClr val="bg1"/>
            </a:solidFill>
            <a:ln w="101600">
              <a:solidFill>
                <a:srgbClr val="FF9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http://website-cdn.applift.com/wp-content/uploads/2014/04/user-doller-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7" y="4229099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-908184" y="62751"/>
            <a:ext cx="13058436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 PLAYER VALUE</a:t>
            </a:r>
            <a:endParaRPr lang="en-US" sz="8000" b="1" spc="-300" dirty="0">
              <a:solidFill>
                <a:srgbClr val="104B7D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s://113f4225f10797296903-c3dba3d3cf2f7068ca6fff5dae5eb5fb.ssl.cf2.rackcdn.com/images/Orange-Swipe-Arrow-w140x2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0604" flipV="1">
            <a:off x="2156679" y="835828"/>
            <a:ext cx="2036485" cy="49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402804"/>
            <a:ext cx="12279505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84117116"/>
              </p:ext>
            </p:extLst>
          </p:nvPr>
        </p:nvGraphicFramePr>
        <p:xfrm>
          <a:off x="7114450" y="1913318"/>
          <a:ext cx="5737497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074229" y="2960914"/>
            <a:ext cx="3069771" cy="696686"/>
          </a:xfrm>
          <a:prstGeom prst="straightConnector1">
            <a:avLst/>
          </a:prstGeom>
          <a:ln w="88900" cap="rnd">
            <a:solidFill>
              <a:srgbClr val="FD7722"/>
            </a:solidFill>
            <a:prstDash val="sysDot"/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913318"/>
            <a:ext cx="7456338" cy="37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rgbClr val="FD7722"/>
                </a:solidFill>
                <a:latin typeface="Franklin Gothic Heavy" panose="020B0903020102020204" pitchFamily="34" charset="0"/>
              </a:rPr>
              <a:t>40%</a:t>
            </a:r>
            <a:endParaRPr lang="en-US" sz="23900" dirty="0">
              <a:solidFill>
                <a:srgbClr val="FD772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4637" y="4898750"/>
            <a:ext cx="5427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of </a:t>
            </a:r>
            <a:r>
              <a:rPr lang="en-US" sz="9600" b="1" spc="-300" dirty="0" err="1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iLottery</a:t>
            </a:r>
            <a:r>
              <a:rPr lang="en-US" sz="96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 sales</a:t>
            </a:r>
            <a:endParaRPr lang="en-US" sz="9600" spc="-3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9840"/>
            <a:ext cx="662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 SALES CHANNEL</a:t>
            </a:r>
            <a:endParaRPr lang="en-US" sz="8000" b="1" spc="-300" dirty="0">
              <a:solidFill>
                <a:srgbClr val="104B7D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5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4"/>
          <a:stretch/>
        </p:blipFill>
        <p:spPr>
          <a:xfrm>
            <a:off x="1" y="-1506910"/>
            <a:ext cx="12191999" cy="590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3815"/>
          <a:stretch/>
        </p:blipFill>
        <p:spPr>
          <a:xfrm>
            <a:off x="1" y="4619456"/>
            <a:ext cx="12212319" cy="1286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36185" y="118690"/>
            <a:ext cx="3919629" cy="3945997"/>
            <a:chOff x="-2426567" y="1168661"/>
            <a:chExt cx="3014710" cy="3014710"/>
          </a:xfrm>
        </p:grpSpPr>
        <p:sp>
          <p:nvSpPr>
            <p:cNvPr id="15" name="Rectangle 14"/>
            <p:cNvSpPr/>
            <p:nvPr/>
          </p:nvSpPr>
          <p:spPr>
            <a:xfrm>
              <a:off x="-1649595" y="2032000"/>
              <a:ext cx="1405755" cy="123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6567" y="1168661"/>
              <a:ext cx="3014710" cy="301471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21072" y="4159505"/>
            <a:ext cx="747832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 matters</a:t>
            </a:r>
            <a:endParaRPr lang="en-US" sz="14000" b="1" spc="-300" dirty="0">
              <a:solidFill>
                <a:schemeClr val="bg1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1120" y="6255976"/>
            <a:ext cx="1235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JULIN </a:t>
            </a:r>
            <a:r>
              <a:rPr lang="en-US" sz="3600" spc="-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SHAW    </a:t>
            </a:r>
            <a:r>
              <a:rPr lang="en-US" sz="3600" spc="-300" dirty="0" smtClean="0">
                <a:solidFill>
                  <a:srgbClr val="F78F1E"/>
                </a:solidFill>
                <a:latin typeface="Franklin Gothic Demi Cond" panose="020B0706030402020204" pitchFamily="34" charset="0"/>
              </a:rPr>
              <a:t>|</a:t>
            </a:r>
            <a:r>
              <a:rPr lang="en-US" sz="3600" spc="-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 MANAGER, INTERACTIVE SALES AND MARKETING   </a:t>
            </a:r>
            <a:r>
              <a:rPr lang="en-US" sz="3600" spc="-300" dirty="0" smtClean="0">
                <a:solidFill>
                  <a:srgbClr val="F78F1E"/>
                </a:solidFill>
                <a:latin typeface="Franklin Gothic Demi Cond" panose="020B0706030402020204" pitchFamily="34" charset="0"/>
              </a:rPr>
              <a:t>|</a:t>
            </a:r>
            <a:r>
              <a:rPr lang="en-US" sz="3600" spc="-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 JSHAW@PBL.CA</a:t>
            </a:r>
            <a:endParaRPr lang="en-US" sz="2800" spc="-3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/>
          <p:cNvSpPr/>
          <p:nvPr/>
        </p:nvSpPr>
        <p:spPr>
          <a:xfrm>
            <a:off x="-182880" y="1646482"/>
            <a:ext cx="5604009" cy="3317646"/>
          </a:xfrm>
          <a:prstGeom prst="rect">
            <a:avLst/>
          </a:prstGeom>
          <a:solidFill>
            <a:srgbClr val="FF9B1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5299208" y="0"/>
            <a:ext cx="6943592" cy="6858000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http://www.flurry.com/sites/default/files/blog-images/01_mobile_addictive_hires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48" y="352107"/>
            <a:ext cx="6892792" cy="60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8091" y="505941"/>
            <a:ext cx="1849120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5"/>
                </a:solidFill>
                <a:latin typeface="Bauhaus 93" panose="04030905020B02020C02" pitchFamily="82" charset="0"/>
              </a:rPr>
              <a:t>*!@?#</a:t>
            </a:r>
            <a:endParaRPr lang="en-US" b="1" dirty="0">
              <a:solidFill>
                <a:srgbClr val="000095"/>
              </a:solidFill>
              <a:latin typeface="Bauhaus 93" panose="04030905020B02020C02" pitchFamily="82" charset="0"/>
            </a:endParaRPr>
          </a:p>
        </p:txBody>
      </p:sp>
      <p:pic>
        <p:nvPicPr>
          <p:cNvPr id="1026" name="Picture 2" descr="http://ricardobs.name/images/scrib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12" y="3155408"/>
            <a:ext cx="721904" cy="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36" y="1323317"/>
            <a:ext cx="427873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6x</a:t>
            </a:r>
            <a:r>
              <a:rPr lang="en-US" sz="96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 </a:t>
            </a:r>
          </a:p>
          <a:p>
            <a:r>
              <a:rPr lang="en-US" sz="96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higher usage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15385" t="56728" r="67147" b="31299"/>
          <a:stretch/>
        </p:blipFill>
        <p:spPr bwMode="auto">
          <a:xfrm rot="20721728">
            <a:off x="9953421" y="2236917"/>
            <a:ext cx="2101774" cy="861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9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.licdn.com/mpr/mpr/p/6/005/0af/0e8/0eedf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/>
          <a:stretch/>
        </p:blipFill>
        <p:spPr bwMode="auto">
          <a:xfrm>
            <a:off x="0" y="0"/>
            <a:ext cx="12192000" cy="69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michiganlottery.com/public/images/ilottery/logo_solid_play_n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2038">
            <a:off x="6292215" y="2167572"/>
            <a:ext cx="2181225" cy="2181226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44188">
            <a:off x="5383339" y="4188043"/>
            <a:ext cx="2448528" cy="523220"/>
          </a:xfrm>
          <a:prstGeom prst="rect">
            <a:avLst/>
          </a:prstGeom>
          <a:solidFill>
            <a:srgbClr val="047CC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rial" panose="020B0604020202020204" pitchFamily="34" charset="0"/>
              </a:rPr>
              <a:t>BUY ONLINE</a:t>
            </a:r>
            <a:endParaRPr lang="en-US" sz="2800" b="1" spc="600" dirty="0">
              <a:solidFill>
                <a:schemeClr val="bg1"/>
              </a:solidFill>
              <a:latin typeface="Gill Sans MT Condensed" panose="020B0506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0"/>
            <a:ext cx="5515897" cy="6924973"/>
          </a:xfrm>
          <a:prstGeom prst="rect">
            <a:avLst/>
          </a:prstGeom>
          <a:solidFill>
            <a:srgbClr val="100F22">
              <a:alpha val="67000"/>
            </a:srgbClr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bg2"/>
              </a:solidFill>
              <a:latin typeface="Gill Sans MT Condensed" panose="020B0506020104020203" pitchFamily="34" charset="0"/>
            </a:endParaRPr>
          </a:p>
          <a:p>
            <a:r>
              <a:rPr lang="en-US" sz="13800" dirty="0" smtClean="0">
                <a:solidFill>
                  <a:schemeClr val="bg2"/>
                </a:solidFill>
                <a:latin typeface="Gill Sans MT Condensed" panose="020B0506020104020203" pitchFamily="34" charset="0"/>
              </a:rPr>
              <a:t>LATEST TREND IN MOBILE</a:t>
            </a:r>
          </a:p>
          <a:p>
            <a:endParaRPr lang="en-US" sz="1600" dirty="0">
              <a:solidFill>
                <a:schemeClr val="bg2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491068"/>
            <a:ext cx="12242800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0" b="1" spc="-300" dirty="0" smtClean="0">
                <a:latin typeface="Gill Sans MT Condensed" panose="020B0506020104020203" pitchFamily="34" charset="0"/>
                <a:cs typeface="Aharoni" panose="02010803020104030203" pitchFamily="2" charset="-79"/>
              </a:rPr>
              <a:t>simplify.</a:t>
            </a:r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6836" y="3894667"/>
            <a:ext cx="7456338" cy="37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104B7D"/>
                </a:solidFill>
                <a:latin typeface="Franklin Gothic Heavy" panose="020B0903020102020204" pitchFamily="34" charset="0"/>
              </a:rPr>
              <a:t>44%</a:t>
            </a:r>
            <a:endParaRPr lang="en-US" sz="23900" dirty="0">
              <a:solidFill>
                <a:srgbClr val="104B7D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04" y="6327866"/>
            <a:ext cx="19145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491068"/>
            <a:ext cx="12242800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45" y="5269142"/>
            <a:ext cx="13058436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 err="1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iLottery</a:t>
            </a:r>
            <a:r>
              <a:rPr lang="en-US" sz="8000" b="1" spc="-300" dirty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 attracts younger players.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04" y="6327866"/>
            <a:ext cx="1914525" cy="38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680" y="661730"/>
            <a:ext cx="1493670" cy="1414720"/>
          </a:xfrm>
          <a:prstGeom prst="rect">
            <a:avLst/>
          </a:prstGeom>
          <a:solidFill>
            <a:schemeClr val="bg1"/>
          </a:solidFill>
          <a:ln w="38100">
            <a:solidFill>
              <a:srgbClr val="EB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6680" y="2521888"/>
            <a:ext cx="1493670" cy="1414720"/>
          </a:xfrm>
          <a:prstGeom prst="rect">
            <a:avLst/>
          </a:prstGeom>
          <a:solidFill>
            <a:schemeClr val="bg1"/>
          </a:solidFill>
          <a:ln w="38100">
            <a:solidFill>
              <a:srgbClr val="EB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98768" y="666870"/>
            <a:ext cx="18165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-300" dirty="0" smtClean="0">
                <a:ln>
                  <a:solidFill>
                    <a:srgbClr val="EB6C31"/>
                  </a:solidFill>
                </a:ln>
                <a:pattFill prst="dkUpDiag">
                  <a:fgClr>
                    <a:srgbClr val="EB6C31"/>
                  </a:fgClr>
                  <a:bgClr>
                    <a:schemeClr val="bg1"/>
                  </a:bgClr>
                </a:pattFill>
                <a:latin typeface="Gill Sans MT Condensed" panose="020B0506020104020203" pitchFamily="34" charset="0"/>
                <a:cs typeface="Aharoni" panose="02010803020104030203" pitchFamily="2" charset="-79"/>
              </a:rPr>
              <a:t>TRUE</a:t>
            </a:r>
            <a:endParaRPr lang="en-US" dirty="0">
              <a:ln>
                <a:solidFill>
                  <a:srgbClr val="EB6C31"/>
                </a:solidFill>
              </a:ln>
              <a:pattFill prst="dkUpDiag">
                <a:fgClr>
                  <a:srgbClr val="EB6C3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8767" y="2444418"/>
            <a:ext cx="19611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-300" dirty="0" smtClean="0">
                <a:ln>
                  <a:solidFill>
                    <a:srgbClr val="EB6C31"/>
                  </a:solidFill>
                </a:ln>
                <a:pattFill prst="dkUpDiag">
                  <a:fgClr>
                    <a:srgbClr val="EB6C31"/>
                  </a:fgClr>
                  <a:bgClr>
                    <a:schemeClr val="bg1"/>
                  </a:bgClr>
                </a:pattFill>
                <a:latin typeface="Gill Sans MT Condensed" panose="020B0506020104020203" pitchFamily="34" charset="0"/>
                <a:cs typeface="Aharoni" panose="02010803020104030203" pitchFamily="2" charset="-79"/>
              </a:rPr>
              <a:t>FALSE</a:t>
            </a:r>
            <a:endParaRPr lang="en-US" dirty="0">
              <a:ln>
                <a:solidFill>
                  <a:srgbClr val="EB6C31"/>
                </a:solidFill>
              </a:ln>
              <a:pattFill prst="dkUpDiag">
                <a:fgClr>
                  <a:srgbClr val="EB6C31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0207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32656"/>
            <a:ext cx="12192000" cy="5018313"/>
            <a:chOff x="0" y="-32656"/>
            <a:chExt cx="12192000" cy="5431972"/>
          </a:xfrm>
        </p:grpSpPr>
        <p:sp>
          <p:nvSpPr>
            <p:cNvPr id="13" name="Rectangle 12"/>
            <p:cNvSpPr/>
            <p:nvPr/>
          </p:nvSpPr>
          <p:spPr>
            <a:xfrm>
              <a:off x="0" y="-32656"/>
              <a:ext cx="12192000" cy="5431972"/>
            </a:xfrm>
            <a:prstGeom prst="rect">
              <a:avLst/>
            </a:prstGeom>
            <a:solidFill>
              <a:srgbClr val="BE5108"/>
            </a:solidFill>
            <a:ln>
              <a:solidFill>
                <a:srgbClr val="BE51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3.bp.blogspot.com/-XPNT_FfuUo8/VERR5tI-UII/AAAAAAAAPWU/L5-KbBgJJxk/s1600/Truth.gif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0"/>
            <a:stretch/>
          </p:blipFill>
          <p:spPr bwMode="auto">
            <a:xfrm>
              <a:off x="0" y="1039399"/>
              <a:ext cx="7532914" cy="381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ounded Rectangle 3"/>
          <p:cNvSpPr/>
          <p:nvPr/>
        </p:nvSpPr>
        <p:spPr>
          <a:xfrm>
            <a:off x="0" y="-491068"/>
            <a:ext cx="12242800" cy="5455196"/>
          </a:xfrm>
          <a:prstGeom prst="rect">
            <a:avLst/>
          </a:prstGeom>
          <a:solidFill>
            <a:srgbClr val="F78F1E"/>
          </a:solidFill>
          <a:ln>
            <a:noFill/>
          </a:ln>
          <a:effectLst>
            <a:outerShdw blurRad="149987" dist="250190" dir="8460000" algn="ctr">
              <a:srgbClr val="FD7722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0" b="1" spc="-300" dirty="0">
              <a:solidFill>
                <a:srgbClr val="F78F1E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4764" y="3914987"/>
            <a:ext cx="7456338" cy="37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00" dirty="0" smtClean="0">
                <a:solidFill>
                  <a:srgbClr val="F78F1E"/>
                </a:solidFill>
                <a:latin typeface="Franklin Gothic Heavy" panose="020B0903020102020204" pitchFamily="34" charset="0"/>
              </a:rPr>
              <a:t>66%</a:t>
            </a:r>
            <a:endParaRPr lang="en-US" sz="23900" dirty="0">
              <a:solidFill>
                <a:srgbClr val="F78F1E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5482" y="51915"/>
            <a:ext cx="8369802" cy="3969358"/>
            <a:chOff x="305482" y="51915"/>
            <a:chExt cx="8369802" cy="3969358"/>
          </a:xfrm>
        </p:grpSpPr>
        <p:sp>
          <p:nvSpPr>
            <p:cNvPr id="12" name="TextBox 11"/>
            <p:cNvSpPr txBox="1"/>
            <p:nvPr/>
          </p:nvSpPr>
          <p:spPr>
            <a:xfrm>
              <a:off x="1680442" y="60203"/>
              <a:ext cx="152129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</a:t>
              </a:r>
              <a:endParaRPr lang="en-US" sz="25000" spc="-3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5271" y="60203"/>
              <a:ext cx="192568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</a:t>
              </a:r>
              <a:endParaRPr lang="en-US" sz="25000" spc="-3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51332" y="70968"/>
              <a:ext cx="192568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U</a:t>
              </a:r>
              <a:endParaRPr lang="en-US" sz="25000" spc="-3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6382" y="81733"/>
              <a:ext cx="192568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</a:t>
              </a:r>
              <a:endParaRPr lang="en-US" sz="25000" spc="-3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9601" y="70968"/>
              <a:ext cx="192568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H</a:t>
              </a:r>
              <a:endParaRPr lang="en-US" sz="25000" spc="-3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82" y="51915"/>
              <a:ext cx="152129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spc="-3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chmondconfidential.org/wp-content/uploads/media/2012/11/20121123_homeless_er/images/info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52267" r="83631" b="7200"/>
          <a:stretch/>
        </p:blipFill>
        <p:spPr bwMode="auto">
          <a:xfrm>
            <a:off x="1978251" y="2776451"/>
            <a:ext cx="1502353" cy="35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46" y="4604381"/>
            <a:ext cx="1721558" cy="18491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315542" y="3075709"/>
            <a:ext cx="1225347" cy="3432516"/>
            <a:chOff x="3711858" y="203200"/>
            <a:chExt cx="1408782" cy="4023359"/>
          </a:xfrm>
        </p:grpSpPr>
        <p:pic>
          <p:nvPicPr>
            <p:cNvPr id="1036" name="Picture 12" descr="http://pixabay.com/static/uploads/photo/2014/04/02/11/17/men-305814_64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55" t="3604" r="19478" b="-262"/>
            <a:stretch/>
          </p:blipFill>
          <p:spPr bwMode="auto">
            <a:xfrm>
              <a:off x="3921759" y="203200"/>
              <a:ext cx="1198881" cy="402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3711858" y="506996"/>
              <a:ext cx="372462" cy="1667247"/>
            </a:xfrm>
            <a:custGeom>
              <a:avLst/>
              <a:gdLst>
                <a:gd name="connsiteX0" fmla="*/ 108302 w 372462"/>
                <a:gd name="connsiteY0" fmla="*/ 143244 h 1667247"/>
                <a:gd name="connsiteX1" fmla="*/ 250542 w 372462"/>
                <a:gd name="connsiteY1" fmla="*/ 163564 h 1667247"/>
                <a:gd name="connsiteX2" fmla="*/ 372462 w 372462"/>
                <a:gd name="connsiteY2" fmla="*/ 204204 h 1667247"/>
                <a:gd name="connsiteX3" fmla="*/ 352142 w 372462"/>
                <a:gd name="connsiteY3" fmla="*/ 549644 h 1667247"/>
                <a:gd name="connsiteX4" fmla="*/ 331822 w 372462"/>
                <a:gd name="connsiteY4" fmla="*/ 610604 h 1667247"/>
                <a:gd name="connsiteX5" fmla="*/ 291182 w 372462"/>
                <a:gd name="connsiteY5" fmla="*/ 773164 h 1667247"/>
                <a:gd name="connsiteX6" fmla="*/ 331822 w 372462"/>
                <a:gd name="connsiteY6" fmla="*/ 1138924 h 1667247"/>
                <a:gd name="connsiteX7" fmla="*/ 352142 w 372462"/>
                <a:gd name="connsiteY7" fmla="*/ 1199884 h 1667247"/>
                <a:gd name="connsiteX8" fmla="*/ 331822 w 372462"/>
                <a:gd name="connsiteY8" fmla="*/ 1646924 h 1667247"/>
                <a:gd name="connsiteX9" fmla="*/ 270862 w 372462"/>
                <a:gd name="connsiteY9" fmla="*/ 1667244 h 1667247"/>
                <a:gd name="connsiteX10" fmla="*/ 108302 w 372462"/>
                <a:gd name="connsiteY10" fmla="*/ 1646924 h 1667247"/>
                <a:gd name="connsiteX11" fmla="*/ 47342 w 372462"/>
                <a:gd name="connsiteY11" fmla="*/ 1606284 h 1667247"/>
                <a:gd name="connsiteX12" fmla="*/ 27022 w 372462"/>
                <a:gd name="connsiteY12" fmla="*/ 1545324 h 1667247"/>
                <a:gd name="connsiteX13" fmla="*/ 67662 w 372462"/>
                <a:gd name="connsiteY13" fmla="*/ 1199884 h 1667247"/>
                <a:gd name="connsiteX14" fmla="*/ 128622 w 372462"/>
                <a:gd name="connsiteY14" fmla="*/ 102604 h 1667247"/>
                <a:gd name="connsiteX15" fmla="*/ 108302 w 372462"/>
                <a:gd name="connsiteY15" fmla="*/ 143244 h 166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462" h="1667247">
                  <a:moveTo>
                    <a:pt x="108302" y="143244"/>
                  </a:moveTo>
                  <a:cubicBezTo>
                    <a:pt x="128622" y="153404"/>
                    <a:pt x="203874" y="152794"/>
                    <a:pt x="250542" y="163564"/>
                  </a:cubicBezTo>
                  <a:cubicBezTo>
                    <a:pt x="292283" y="173197"/>
                    <a:pt x="372462" y="204204"/>
                    <a:pt x="372462" y="204204"/>
                  </a:cubicBezTo>
                  <a:cubicBezTo>
                    <a:pt x="365689" y="319351"/>
                    <a:pt x="363619" y="434871"/>
                    <a:pt x="352142" y="549644"/>
                  </a:cubicBezTo>
                  <a:cubicBezTo>
                    <a:pt x="350011" y="570957"/>
                    <a:pt x="337017" y="589824"/>
                    <a:pt x="331822" y="610604"/>
                  </a:cubicBezTo>
                  <a:lnTo>
                    <a:pt x="291182" y="773164"/>
                  </a:lnTo>
                  <a:cubicBezTo>
                    <a:pt x="348276" y="944446"/>
                    <a:pt x="288332" y="747518"/>
                    <a:pt x="331822" y="1138924"/>
                  </a:cubicBezTo>
                  <a:cubicBezTo>
                    <a:pt x="334187" y="1160212"/>
                    <a:pt x="345369" y="1179564"/>
                    <a:pt x="352142" y="1199884"/>
                  </a:cubicBezTo>
                  <a:cubicBezTo>
                    <a:pt x="345369" y="1348897"/>
                    <a:pt x="357380" y="1499963"/>
                    <a:pt x="331822" y="1646924"/>
                  </a:cubicBezTo>
                  <a:cubicBezTo>
                    <a:pt x="328152" y="1668026"/>
                    <a:pt x="292281" y="1667244"/>
                    <a:pt x="270862" y="1667244"/>
                  </a:cubicBezTo>
                  <a:cubicBezTo>
                    <a:pt x="216254" y="1667244"/>
                    <a:pt x="162489" y="1653697"/>
                    <a:pt x="108302" y="1646924"/>
                  </a:cubicBezTo>
                  <a:cubicBezTo>
                    <a:pt x="87982" y="1633377"/>
                    <a:pt x="62598" y="1625354"/>
                    <a:pt x="47342" y="1606284"/>
                  </a:cubicBezTo>
                  <a:cubicBezTo>
                    <a:pt x="33962" y="1589558"/>
                    <a:pt x="27022" y="1566743"/>
                    <a:pt x="27022" y="1545324"/>
                  </a:cubicBezTo>
                  <a:cubicBezTo>
                    <a:pt x="27022" y="1343167"/>
                    <a:pt x="33026" y="1338428"/>
                    <a:pt x="67662" y="1199884"/>
                  </a:cubicBezTo>
                  <a:cubicBezTo>
                    <a:pt x="76964" y="669689"/>
                    <a:pt x="-125486" y="-320909"/>
                    <a:pt x="128622" y="102604"/>
                  </a:cubicBezTo>
                  <a:cubicBezTo>
                    <a:pt x="136414" y="115591"/>
                    <a:pt x="87982" y="133084"/>
                    <a:pt x="108302" y="1432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68912" y="4281343"/>
            <a:ext cx="1197562" cy="2172227"/>
            <a:chOff x="9906001" y="3381908"/>
            <a:chExt cx="1197562" cy="2172227"/>
          </a:xfrm>
        </p:grpSpPr>
        <p:pic>
          <p:nvPicPr>
            <p:cNvPr id="16" name="Picture 6" descr="http://pngimg.com/upload/iphone_PNG573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1" y="3381908"/>
              <a:ext cx="1197562" cy="217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/>
            <p:nvPr/>
          </p:nvPicPr>
          <p:blipFill rotWithShape="1">
            <a:blip r:embed="rId7"/>
            <a:srcRect l="37058" t="7697" r="24735" b="22178"/>
            <a:stretch/>
          </p:blipFill>
          <p:spPr bwMode="auto">
            <a:xfrm>
              <a:off x="10077978" y="3758675"/>
              <a:ext cx="829733" cy="1354667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r="13815"/>
          <a:stretch/>
        </p:blipFill>
        <p:spPr>
          <a:xfrm>
            <a:off x="0" y="728621"/>
            <a:ext cx="12212319" cy="1286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73" y="586905"/>
            <a:ext cx="3135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600" b="1" spc="-300" dirty="0" smtClean="0">
                <a:solidFill>
                  <a:srgbClr val="F7F7F7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in fact</a:t>
            </a:r>
            <a:r>
              <a:rPr lang="en-US" sz="9600" b="1" spc="600" dirty="0" smtClean="0">
                <a:solidFill>
                  <a:srgbClr val="F7F7F7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...</a:t>
            </a:r>
            <a:endParaRPr lang="en-US" sz="9600" b="1" spc="600" dirty="0">
              <a:solidFill>
                <a:srgbClr val="F7F7F7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2470" y="2647895"/>
            <a:ext cx="118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 smtClean="0">
                <a:solidFill>
                  <a:srgbClr val="3E4B68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50</a:t>
            </a:r>
            <a:endParaRPr lang="en-US" sz="8000" b="1" spc="-300" dirty="0">
              <a:solidFill>
                <a:srgbClr val="3E4B68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4912" y="2647895"/>
            <a:ext cx="118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 smtClean="0">
                <a:solidFill>
                  <a:srgbClr val="3E4B68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38</a:t>
            </a:r>
            <a:endParaRPr lang="en-US" sz="8000" b="1" spc="-300" dirty="0">
              <a:solidFill>
                <a:srgbClr val="3E4B68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23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6705" y="5269142"/>
            <a:ext cx="1305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the rise of the mobile player.</a:t>
            </a:r>
            <a:endParaRPr lang="en-US" sz="8000" b="1" spc="-300" dirty="0">
              <a:solidFill>
                <a:srgbClr val="104B7D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11" name="Rounded Rectangle 3"/>
          <p:cNvSpPr/>
          <p:nvPr/>
        </p:nvSpPr>
        <p:spPr>
          <a:xfrm>
            <a:off x="-36706" y="-491068"/>
            <a:ext cx="12279505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0" b="1" spc="-300" dirty="0" smtClean="0">
                <a:latin typeface="Gill Sans MT Condensed" panose="020B0506020104020203" pitchFamily="34" charset="0"/>
                <a:cs typeface="Aharoni" panose="02010803020104030203" pitchFamily="2" charset="-79"/>
              </a:rPr>
              <a:t>so what?</a:t>
            </a:r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04" y="6327866"/>
            <a:ext cx="19145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/>
          <p:cNvSpPr/>
          <p:nvPr/>
        </p:nvSpPr>
        <p:spPr>
          <a:xfrm>
            <a:off x="-47290" y="1402804"/>
            <a:ext cx="12260455" cy="5455196"/>
          </a:xfrm>
          <a:prstGeom prst="rect">
            <a:avLst/>
          </a:prstGeom>
          <a:solidFill>
            <a:srgbClr val="104B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0" b="1" spc="-300" dirty="0"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92278"/>
            <a:ext cx="4953000" cy="3706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ondensed.io/wp-content/uploads/2013/08/overlay_i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89" y="2007458"/>
            <a:ext cx="6069916" cy="47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4616" y="3284522"/>
            <a:ext cx="685800" cy="28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2405" y="4999022"/>
            <a:ext cx="685800" cy="118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6180" y="4943241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391" y="3284522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48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4616" y="3912930"/>
            <a:ext cx="685800" cy="2267192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405" y="5557541"/>
            <a:ext cx="685800" cy="622581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6827" y="2473228"/>
            <a:ext cx="6620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spc="-300" dirty="0" smtClean="0">
                <a:solidFill>
                  <a:schemeClr val="bg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growth of mobile depositors outpacing web.</a:t>
            </a:r>
            <a:endParaRPr lang="en-US" sz="8000" b="1" spc="-300" dirty="0">
              <a:solidFill>
                <a:schemeClr val="bg1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0291" y="5164156"/>
            <a:ext cx="123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smtClean="0">
                <a:solidFill>
                  <a:srgbClr val="ED7D3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</a:t>
            </a:r>
            <a:endParaRPr lang="en-US" sz="8000" b="1" spc="-300" dirty="0">
              <a:solidFill>
                <a:srgbClr val="ED7D31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9370" y="5164156"/>
            <a:ext cx="123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>
                <a:solidFill>
                  <a:srgbClr val="ED7D31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79365"/>
            <a:ext cx="662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spc="-300" dirty="0" smtClean="0">
                <a:solidFill>
                  <a:srgbClr val="104B7D"/>
                </a:solidFill>
                <a:latin typeface="Gill Sans MT Condensed" panose="020B0506020104020203" pitchFamily="34" charset="0"/>
                <a:cs typeface="Aharoni" panose="02010803020104030203" pitchFamily="2" charset="-79"/>
              </a:rPr>
              <a:t>MOBILE USAGE RATES</a:t>
            </a:r>
            <a:endParaRPr lang="en-US" sz="8000" b="1" spc="-300" dirty="0">
              <a:solidFill>
                <a:srgbClr val="104B7D"/>
              </a:solidFill>
              <a:latin typeface="Gill Sans MT Condensed" panose="020B05060201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48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107</Words>
  <Application>Microsoft Office PowerPoint</Application>
  <PresentationFormat>Widescreen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Bauhaus 93</vt:lpstr>
      <vt:lpstr>Calibri</vt:lpstr>
      <vt:lpstr>Calibri Light</vt:lpstr>
      <vt:lpstr>Franklin Gothic Demi Cond</vt:lpstr>
      <vt:lpstr>Franklin Gothic Heavy</vt:lpstr>
      <vt:lpstr>Gill Sans MT</vt:lpstr>
      <vt:lpstr>Gill Sans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Pollard Banknote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Julin Shaw</dc:creator>
  <cp:lastModifiedBy>Julin Shaw</cp:lastModifiedBy>
  <cp:revision>69</cp:revision>
  <dcterms:created xsi:type="dcterms:W3CDTF">2015-03-21T17:18:57Z</dcterms:created>
  <dcterms:modified xsi:type="dcterms:W3CDTF">2015-03-31T19:52:25Z</dcterms:modified>
</cp:coreProperties>
</file>