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60" r:id="rId5"/>
    <p:sldId id="261" r:id="rId6"/>
    <p:sldId id="259" r:id="rId7"/>
    <p:sldId id="265" r:id="rId8"/>
    <p:sldId id="269" r:id="rId9"/>
    <p:sldId id="268" r:id="rId10"/>
    <p:sldId id="262" r:id="rId11"/>
    <p:sldId id="270" r:id="rId12"/>
    <p:sldId id="267" r:id="rId13"/>
    <p:sldId id="266" r:id="rId14"/>
    <p:sldId id="264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3CD016-8B41-4489-B86B-0447956732E3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6F83DD5-8314-4BC3-A4E5-DD9D3DA16ADE}">
      <dgm:prSet phldrT="[Text]"/>
      <dgm:spPr>
        <a:solidFill>
          <a:schemeClr val="tx2"/>
        </a:solidFill>
        <a:ln>
          <a:noFill/>
        </a:ln>
      </dgm:spPr>
      <dgm:t>
        <a:bodyPr/>
        <a:lstStyle/>
        <a:p>
          <a:r>
            <a:rPr lang="en-US" dirty="0" smtClean="0"/>
            <a:t>Push</a:t>
          </a:r>
          <a:endParaRPr lang="en-US" dirty="0"/>
        </a:p>
      </dgm:t>
    </dgm:pt>
    <dgm:pt modelId="{F2D4141D-5DEA-474E-B79D-D245E653F49B}" type="parTrans" cxnId="{3211EC3C-90C4-4535-9E2B-072A27B5F9BD}">
      <dgm:prSet/>
      <dgm:spPr/>
      <dgm:t>
        <a:bodyPr/>
        <a:lstStyle/>
        <a:p>
          <a:endParaRPr lang="en-US"/>
        </a:p>
      </dgm:t>
    </dgm:pt>
    <dgm:pt modelId="{5D663DF2-F767-42F3-B891-5EA6A52A0AAC}" type="sibTrans" cxnId="{3211EC3C-90C4-4535-9E2B-072A27B5F9BD}">
      <dgm:prSet/>
      <dgm:spPr/>
      <dgm:t>
        <a:bodyPr/>
        <a:lstStyle/>
        <a:p>
          <a:endParaRPr lang="en-US"/>
        </a:p>
      </dgm:t>
    </dgm:pt>
    <dgm:pt modelId="{E3DD3107-B075-49AA-9447-8CD91DAD51A8}">
      <dgm:prSet phldrT="[Text]" custT="1"/>
      <dgm:spPr/>
      <dgm:t>
        <a:bodyPr/>
        <a:lstStyle/>
        <a:p>
          <a:r>
            <a:rPr lang="en-US" sz="2000" dirty="0" smtClean="0"/>
            <a:t>POS Displays</a:t>
          </a:r>
          <a:endParaRPr lang="en-US" sz="2000" dirty="0"/>
        </a:p>
      </dgm:t>
    </dgm:pt>
    <dgm:pt modelId="{3CA6BDAB-BD1D-42BB-A3D9-A4F05ADD9F4C}" type="parTrans" cxnId="{919F1F14-CDBD-4C6E-93B6-E4535E133F2D}">
      <dgm:prSet/>
      <dgm:spPr/>
      <dgm:t>
        <a:bodyPr/>
        <a:lstStyle/>
        <a:p>
          <a:endParaRPr lang="en-US"/>
        </a:p>
      </dgm:t>
    </dgm:pt>
    <dgm:pt modelId="{B519C6B5-CA00-430F-A394-ED2F0F374A08}" type="sibTrans" cxnId="{919F1F14-CDBD-4C6E-93B6-E4535E133F2D}">
      <dgm:prSet/>
      <dgm:spPr/>
      <dgm:t>
        <a:bodyPr/>
        <a:lstStyle/>
        <a:p>
          <a:endParaRPr lang="en-US"/>
        </a:p>
      </dgm:t>
    </dgm:pt>
    <dgm:pt modelId="{B8180B5B-78B3-4E3E-AFC3-99CAE086A53A}">
      <dgm:prSet phldrT="[Text]" custT="1"/>
      <dgm:spPr/>
      <dgm:t>
        <a:bodyPr/>
        <a:lstStyle/>
        <a:p>
          <a:r>
            <a:rPr lang="en-US" sz="2000" dirty="0" smtClean="0"/>
            <a:t>Emails</a:t>
          </a:r>
          <a:endParaRPr lang="en-US" sz="2000" dirty="0"/>
        </a:p>
      </dgm:t>
    </dgm:pt>
    <dgm:pt modelId="{8A71B101-1F54-4FDC-AEAC-4B14DBD47BB8}" type="parTrans" cxnId="{8083C11A-A421-478A-94D6-1AD7B90ABEBF}">
      <dgm:prSet/>
      <dgm:spPr/>
      <dgm:t>
        <a:bodyPr/>
        <a:lstStyle/>
        <a:p>
          <a:endParaRPr lang="en-US"/>
        </a:p>
      </dgm:t>
    </dgm:pt>
    <dgm:pt modelId="{599ABFE3-9F2B-4A1F-A97E-65BECD49F25F}" type="sibTrans" cxnId="{8083C11A-A421-478A-94D6-1AD7B90ABEBF}">
      <dgm:prSet/>
      <dgm:spPr/>
      <dgm:t>
        <a:bodyPr/>
        <a:lstStyle/>
        <a:p>
          <a:endParaRPr lang="en-US"/>
        </a:p>
      </dgm:t>
    </dgm:pt>
    <dgm:pt modelId="{B1F73D75-27E9-4186-BEA9-B2255086B5FB}">
      <dgm:prSet phldrT="[Text]"/>
      <dgm:spPr>
        <a:solidFill>
          <a:schemeClr val="tx2"/>
        </a:solidFill>
        <a:ln>
          <a:noFill/>
        </a:ln>
      </dgm:spPr>
      <dgm:t>
        <a:bodyPr/>
        <a:lstStyle/>
        <a:p>
          <a:r>
            <a:rPr lang="en-US" dirty="0" smtClean="0"/>
            <a:t>Pull</a:t>
          </a:r>
          <a:endParaRPr lang="en-US" dirty="0"/>
        </a:p>
      </dgm:t>
    </dgm:pt>
    <dgm:pt modelId="{B1C49335-E4E0-4B0C-ABC6-95F322D2DD9C}" type="parTrans" cxnId="{DBD58225-24DE-45B1-8E64-790430CB6571}">
      <dgm:prSet/>
      <dgm:spPr/>
      <dgm:t>
        <a:bodyPr/>
        <a:lstStyle/>
        <a:p>
          <a:endParaRPr lang="en-US"/>
        </a:p>
      </dgm:t>
    </dgm:pt>
    <dgm:pt modelId="{39AD524E-4864-45F7-9BB3-3B35C4C8D168}" type="sibTrans" cxnId="{DBD58225-24DE-45B1-8E64-790430CB6571}">
      <dgm:prSet/>
      <dgm:spPr/>
      <dgm:t>
        <a:bodyPr/>
        <a:lstStyle/>
        <a:p>
          <a:endParaRPr lang="en-US"/>
        </a:p>
      </dgm:t>
    </dgm:pt>
    <dgm:pt modelId="{FC6D1241-3438-4907-BA56-79E7C21B6C5C}">
      <dgm:prSet phldrT="[Text]" custT="1"/>
      <dgm:spPr/>
      <dgm:t>
        <a:bodyPr/>
        <a:lstStyle/>
        <a:p>
          <a:r>
            <a:rPr lang="en-US" sz="2000" dirty="0" smtClean="0"/>
            <a:t>Coupons</a:t>
          </a:r>
          <a:endParaRPr lang="en-US" sz="2000" dirty="0"/>
        </a:p>
      </dgm:t>
    </dgm:pt>
    <dgm:pt modelId="{60CA5931-06CD-4663-9D99-F921BCBC9419}" type="parTrans" cxnId="{6E8B5640-4DDE-4ADD-B69B-57771D43D182}">
      <dgm:prSet/>
      <dgm:spPr/>
      <dgm:t>
        <a:bodyPr/>
        <a:lstStyle/>
        <a:p>
          <a:endParaRPr lang="en-US"/>
        </a:p>
      </dgm:t>
    </dgm:pt>
    <dgm:pt modelId="{DA99BCB3-7360-4911-94D4-B57F7CC9079A}" type="sibTrans" cxnId="{6E8B5640-4DDE-4ADD-B69B-57771D43D182}">
      <dgm:prSet/>
      <dgm:spPr/>
      <dgm:t>
        <a:bodyPr/>
        <a:lstStyle/>
        <a:p>
          <a:endParaRPr lang="en-US"/>
        </a:p>
      </dgm:t>
    </dgm:pt>
    <dgm:pt modelId="{FCD173AC-5E58-4A72-B194-6B380C552BDC}">
      <dgm:prSet phldrT="[Text]" custT="1"/>
      <dgm:spPr/>
      <dgm:t>
        <a:bodyPr/>
        <a:lstStyle/>
        <a:p>
          <a:r>
            <a:rPr lang="en-US" sz="2000" dirty="0" smtClean="0"/>
            <a:t>Loyalty Programs</a:t>
          </a:r>
          <a:endParaRPr lang="en-US" sz="2000" dirty="0"/>
        </a:p>
      </dgm:t>
    </dgm:pt>
    <dgm:pt modelId="{A34D175C-DA8E-4136-BA81-470BDDD683CA}" type="parTrans" cxnId="{F51748CB-0797-4CAF-89AE-DD083B8F2F59}">
      <dgm:prSet/>
      <dgm:spPr/>
      <dgm:t>
        <a:bodyPr/>
        <a:lstStyle/>
        <a:p>
          <a:endParaRPr lang="en-US"/>
        </a:p>
      </dgm:t>
    </dgm:pt>
    <dgm:pt modelId="{A5DCBF4D-D8B5-427A-B0A1-3A34D2FD5FE2}" type="sibTrans" cxnId="{F51748CB-0797-4CAF-89AE-DD083B8F2F59}">
      <dgm:prSet/>
      <dgm:spPr/>
      <dgm:t>
        <a:bodyPr/>
        <a:lstStyle/>
        <a:p>
          <a:endParaRPr lang="en-US"/>
        </a:p>
      </dgm:t>
    </dgm:pt>
    <dgm:pt modelId="{3C59C6BE-FE71-4116-BF11-8B3F9CD3CCA6}">
      <dgm:prSet phldrT="[Text]" custT="1"/>
      <dgm:spPr/>
      <dgm:t>
        <a:bodyPr/>
        <a:lstStyle/>
        <a:p>
          <a:r>
            <a:rPr lang="en-US" sz="2000" dirty="0" smtClean="0"/>
            <a:t>Special Events</a:t>
          </a:r>
          <a:endParaRPr lang="en-US" sz="2000" dirty="0"/>
        </a:p>
      </dgm:t>
    </dgm:pt>
    <dgm:pt modelId="{6CCBB75F-3144-4BB2-8CCE-B1F92AD403F4}" type="parTrans" cxnId="{21AE7962-E5DA-4FEA-BC50-E954FB181F9F}">
      <dgm:prSet/>
      <dgm:spPr/>
      <dgm:t>
        <a:bodyPr/>
        <a:lstStyle/>
        <a:p>
          <a:endParaRPr lang="en-US"/>
        </a:p>
      </dgm:t>
    </dgm:pt>
    <dgm:pt modelId="{C71B89C7-4592-4973-8ED4-FB046512B54D}" type="sibTrans" cxnId="{21AE7962-E5DA-4FEA-BC50-E954FB181F9F}">
      <dgm:prSet/>
      <dgm:spPr/>
      <dgm:t>
        <a:bodyPr/>
        <a:lstStyle/>
        <a:p>
          <a:endParaRPr lang="en-US"/>
        </a:p>
      </dgm:t>
    </dgm:pt>
    <dgm:pt modelId="{178197F8-EBED-4CA2-9820-33CCFC99EA73}" type="pres">
      <dgm:prSet presAssocID="{243CD016-8B41-4489-B86B-0447956732E3}" presName="Name0" presStyleCnt="0">
        <dgm:presLayoutVars>
          <dgm:dir/>
          <dgm:animLvl val="lvl"/>
          <dgm:resizeHandles val="exact"/>
        </dgm:presLayoutVars>
      </dgm:prSet>
      <dgm:spPr/>
    </dgm:pt>
    <dgm:pt modelId="{F4EBCEA6-EAF9-4D85-84ED-5B2FF9C57DF3}" type="pres">
      <dgm:prSet presAssocID="{66F83DD5-8314-4BC3-A4E5-DD9D3DA16ADE}" presName="composite" presStyleCnt="0"/>
      <dgm:spPr/>
    </dgm:pt>
    <dgm:pt modelId="{CCB99ABD-3655-4432-9D9D-6F54B36AF472}" type="pres">
      <dgm:prSet presAssocID="{66F83DD5-8314-4BC3-A4E5-DD9D3DA16ADE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6F6A4DA5-360E-42FC-AB22-31B3C77BEBC0}" type="pres">
      <dgm:prSet presAssocID="{66F83DD5-8314-4BC3-A4E5-DD9D3DA16ADE}" presName="desTx" presStyleLbl="alignAccFollowNode1" presStyleIdx="0" presStyleCnt="2">
        <dgm:presLayoutVars>
          <dgm:bulletEnabled val="1"/>
        </dgm:presLayoutVars>
      </dgm:prSet>
      <dgm:spPr/>
    </dgm:pt>
    <dgm:pt modelId="{035FFDC1-3C0D-4DAD-9247-A9723028D4E0}" type="pres">
      <dgm:prSet presAssocID="{5D663DF2-F767-42F3-B891-5EA6A52A0AAC}" presName="space" presStyleCnt="0"/>
      <dgm:spPr/>
    </dgm:pt>
    <dgm:pt modelId="{4C3448BE-A9AF-4F6D-8EB5-42075EB4CAC2}" type="pres">
      <dgm:prSet presAssocID="{B1F73D75-27E9-4186-BEA9-B2255086B5FB}" presName="composite" presStyleCnt="0"/>
      <dgm:spPr/>
    </dgm:pt>
    <dgm:pt modelId="{4CCA2425-B281-45F5-AE43-78FC49D7E1DF}" type="pres">
      <dgm:prSet presAssocID="{B1F73D75-27E9-4186-BEA9-B2255086B5FB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8E99403C-7FC5-4E2D-8E02-190BF6E075F4}" type="pres">
      <dgm:prSet presAssocID="{B1F73D75-27E9-4186-BEA9-B2255086B5FB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083C11A-A421-478A-94D6-1AD7B90ABEBF}" srcId="{66F83DD5-8314-4BC3-A4E5-DD9D3DA16ADE}" destId="{B8180B5B-78B3-4E3E-AFC3-99CAE086A53A}" srcOrd="1" destOrd="0" parTransId="{8A71B101-1F54-4FDC-AEAC-4B14DBD47BB8}" sibTransId="{599ABFE3-9F2B-4A1F-A97E-65BECD49F25F}"/>
    <dgm:cxn modelId="{163E1004-2E0D-47BC-9961-B93D7C3267F7}" type="presOf" srcId="{3C59C6BE-FE71-4116-BF11-8B3F9CD3CCA6}" destId="{6F6A4DA5-360E-42FC-AB22-31B3C77BEBC0}" srcOrd="0" destOrd="2" presId="urn:microsoft.com/office/officeart/2005/8/layout/hList1"/>
    <dgm:cxn modelId="{331C0055-0FFE-4C7B-837B-BE631A9F8AAD}" type="presOf" srcId="{FCD173AC-5E58-4A72-B194-6B380C552BDC}" destId="{8E99403C-7FC5-4E2D-8E02-190BF6E075F4}" srcOrd="0" destOrd="1" presId="urn:microsoft.com/office/officeart/2005/8/layout/hList1"/>
    <dgm:cxn modelId="{663CD3EC-01DC-488F-9784-A300645250A3}" type="presOf" srcId="{243CD016-8B41-4489-B86B-0447956732E3}" destId="{178197F8-EBED-4CA2-9820-33CCFC99EA73}" srcOrd="0" destOrd="0" presId="urn:microsoft.com/office/officeart/2005/8/layout/hList1"/>
    <dgm:cxn modelId="{E656917C-7731-4922-B209-7E276DB10347}" type="presOf" srcId="{E3DD3107-B075-49AA-9447-8CD91DAD51A8}" destId="{6F6A4DA5-360E-42FC-AB22-31B3C77BEBC0}" srcOrd="0" destOrd="0" presId="urn:microsoft.com/office/officeart/2005/8/layout/hList1"/>
    <dgm:cxn modelId="{0F063BEB-190B-40C9-8533-337A610B9889}" type="presOf" srcId="{B1F73D75-27E9-4186-BEA9-B2255086B5FB}" destId="{4CCA2425-B281-45F5-AE43-78FC49D7E1DF}" srcOrd="0" destOrd="0" presId="urn:microsoft.com/office/officeart/2005/8/layout/hList1"/>
    <dgm:cxn modelId="{59752909-797F-4584-A7B5-AEEA4D18C5D1}" type="presOf" srcId="{B8180B5B-78B3-4E3E-AFC3-99CAE086A53A}" destId="{6F6A4DA5-360E-42FC-AB22-31B3C77BEBC0}" srcOrd="0" destOrd="1" presId="urn:microsoft.com/office/officeart/2005/8/layout/hList1"/>
    <dgm:cxn modelId="{57CCF2DC-0C69-4C36-BD25-5C5127685113}" type="presOf" srcId="{66F83DD5-8314-4BC3-A4E5-DD9D3DA16ADE}" destId="{CCB99ABD-3655-4432-9D9D-6F54B36AF472}" srcOrd="0" destOrd="0" presId="urn:microsoft.com/office/officeart/2005/8/layout/hList1"/>
    <dgm:cxn modelId="{3211EC3C-90C4-4535-9E2B-072A27B5F9BD}" srcId="{243CD016-8B41-4489-B86B-0447956732E3}" destId="{66F83DD5-8314-4BC3-A4E5-DD9D3DA16ADE}" srcOrd="0" destOrd="0" parTransId="{F2D4141D-5DEA-474E-B79D-D245E653F49B}" sibTransId="{5D663DF2-F767-42F3-B891-5EA6A52A0AAC}"/>
    <dgm:cxn modelId="{21AE7962-E5DA-4FEA-BC50-E954FB181F9F}" srcId="{66F83DD5-8314-4BC3-A4E5-DD9D3DA16ADE}" destId="{3C59C6BE-FE71-4116-BF11-8B3F9CD3CCA6}" srcOrd="2" destOrd="0" parTransId="{6CCBB75F-3144-4BB2-8CCE-B1F92AD403F4}" sibTransId="{C71B89C7-4592-4973-8ED4-FB046512B54D}"/>
    <dgm:cxn modelId="{919F1F14-CDBD-4C6E-93B6-E4535E133F2D}" srcId="{66F83DD5-8314-4BC3-A4E5-DD9D3DA16ADE}" destId="{E3DD3107-B075-49AA-9447-8CD91DAD51A8}" srcOrd="0" destOrd="0" parTransId="{3CA6BDAB-BD1D-42BB-A3D9-A4F05ADD9F4C}" sibTransId="{B519C6B5-CA00-430F-A394-ED2F0F374A08}"/>
    <dgm:cxn modelId="{DBD58225-24DE-45B1-8E64-790430CB6571}" srcId="{243CD016-8B41-4489-B86B-0447956732E3}" destId="{B1F73D75-27E9-4186-BEA9-B2255086B5FB}" srcOrd="1" destOrd="0" parTransId="{B1C49335-E4E0-4B0C-ABC6-95F322D2DD9C}" sibTransId="{39AD524E-4864-45F7-9BB3-3B35C4C8D168}"/>
    <dgm:cxn modelId="{F51748CB-0797-4CAF-89AE-DD083B8F2F59}" srcId="{B1F73D75-27E9-4186-BEA9-B2255086B5FB}" destId="{FCD173AC-5E58-4A72-B194-6B380C552BDC}" srcOrd="1" destOrd="0" parTransId="{A34D175C-DA8E-4136-BA81-470BDDD683CA}" sibTransId="{A5DCBF4D-D8B5-427A-B0A1-3A34D2FD5FE2}"/>
    <dgm:cxn modelId="{C8F5B8A8-F258-423C-9D60-400657C3E98A}" type="presOf" srcId="{FC6D1241-3438-4907-BA56-79E7C21B6C5C}" destId="{8E99403C-7FC5-4E2D-8E02-190BF6E075F4}" srcOrd="0" destOrd="0" presId="urn:microsoft.com/office/officeart/2005/8/layout/hList1"/>
    <dgm:cxn modelId="{6E8B5640-4DDE-4ADD-B69B-57771D43D182}" srcId="{B1F73D75-27E9-4186-BEA9-B2255086B5FB}" destId="{FC6D1241-3438-4907-BA56-79E7C21B6C5C}" srcOrd="0" destOrd="0" parTransId="{60CA5931-06CD-4663-9D99-F921BCBC9419}" sibTransId="{DA99BCB3-7360-4911-94D4-B57F7CC9079A}"/>
    <dgm:cxn modelId="{69A7129D-1396-47A5-9531-51A87A481263}" type="presParOf" srcId="{178197F8-EBED-4CA2-9820-33CCFC99EA73}" destId="{F4EBCEA6-EAF9-4D85-84ED-5B2FF9C57DF3}" srcOrd="0" destOrd="0" presId="urn:microsoft.com/office/officeart/2005/8/layout/hList1"/>
    <dgm:cxn modelId="{732C3552-B312-483A-AE4A-266F48984CF0}" type="presParOf" srcId="{F4EBCEA6-EAF9-4D85-84ED-5B2FF9C57DF3}" destId="{CCB99ABD-3655-4432-9D9D-6F54B36AF472}" srcOrd="0" destOrd="0" presId="urn:microsoft.com/office/officeart/2005/8/layout/hList1"/>
    <dgm:cxn modelId="{FC7BEC03-289A-4764-8EB7-B7F5EAAAA81D}" type="presParOf" srcId="{F4EBCEA6-EAF9-4D85-84ED-5B2FF9C57DF3}" destId="{6F6A4DA5-360E-42FC-AB22-31B3C77BEBC0}" srcOrd="1" destOrd="0" presId="urn:microsoft.com/office/officeart/2005/8/layout/hList1"/>
    <dgm:cxn modelId="{E858470A-82D8-48F2-8BA1-71F5835E8F3D}" type="presParOf" srcId="{178197F8-EBED-4CA2-9820-33CCFC99EA73}" destId="{035FFDC1-3C0D-4DAD-9247-A9723028D4E0}" srcOrd="1" destOrd="0" presId="urn:microsoft.com/office/officeart/2005/8/layout/hList1"/>
    <dgm:cxn modelId="{7A2496D6-583C-480D-9B41-13108663549C}" type="presParOf" srcId="{178197F8-EBED-4CA2-9820-33CCFC99EA73}" destId="{4C3448BE-A9AF-4F6D-8EB5-42075EB4CAC2}" srcOrd="2" destOrd="0" presId="urn:microsoft.com/office/officeart/2005/8/layout/hList1"/>
    <dgm:cxn modelId="{D3A2BF5E-E548-448D-A73F-8F0270D8C503}" type="presParOf" srcId="{4C3448BE-A9AF-4F6D-8EB5-42075EB4CAC2}" destId="{4CCA2425-B281-45F5-AE43-78FC49D7E1DF}" srcOrd="0" destOrd="0" presId="urn:microsoft.com/office/officeart/2005/8/layout/hList1"/>
    <dgm:cxn modelId="{DBE8F9EC-5CB1-486C-A018-FB558F057A7C}" type="presParOf" srcId="{4C3448BE-A9AF-4F6D-8EB5-42075EB4CAC2}" destId="{8E99403C-7FC5-4E2D-8E02-190BF6E075F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B99ABD-3655-4432-9D9D-6F54B36AF472}">
      <dsp:nvSpPr>
        <dsp:cNvPr id="0" name=""/>
        <dsp:cNvSpPr/>
      </dsp:nvSpPr>
      <dsp:spPr>
        <a:xfrm>
          <a:off x="20" y="147073"/>
          <a:ext cx="1922784" cy="769113"/>
        </a:xfrm>
        <a:prstGeom prst="rect">
          <a:avLst/>
        </a:prstGeom>
        <a:solidFill>
          <a:schemeClr val="tx2"/>
        </a:solidFill>
        <a:ln w="285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146304" rIns="256032" bIns="146304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Push</a:t>
          </a:r>
          <a:endParaRPr lang="en-US" sz="3600" kern="1200" dirty="0"/>
        </a:p>
      </dsp:txBody>
      <dsp:txXfrm>
        <a:off x="20" y="147073"/>
        <a:ext cx="1922784" cy="769113"/>
      </dsp:txXfrm>
    </dsp:sp>
    <dsp:sp modelId="{6F6A4DA5-360E-42FC-AB22-31B3C77BEBC0}">
      <dsp:nvSpPr>
        <dsp:cNvPr id="0" name=""/>
        <dsp:cNvSpPr/>
      </dsp:nvSpPr>
      <dsp:spPr>
        <a:xfrm>
          <a:off x="20" y="916186"/>
          <a:ext cx="1922784" cy="167993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POS Displays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Emails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Special Events</a:t>
          </a:r>
          <a:endParaRPr lang="en-US" sz="2000" kern="1200" dirty="0"/>
        </a:p>
      </dsp:txBody>
      <dsp:txXfrm>
        <a:off x="20" y="916186"/>
        <a:ext cx="1922784" cy="1679939"/>
      </dsp:txXfrm>
    </dsp:sp>
    <dsp:sp modelId="{4CCA2425-B281-45F5-AE43-78FC49D7E1DF}">
      <dsp:nvSpPr>
        <dsp:cNvPr id="0" name=""/>
        <dsp:cNvSpPr/>
      </dsp:nvSpPr>
      <dsp:spPr>
        <a:xfrm>
          <a:off x="2191994" y="147073"/>
          <a:ext cx="1922784" cy="769113"/>
        </a:xfrm>
        <a:prstGeom prst="rect">
          <a:avLst/>
        </a:prstGeom>
        <a:solidFill>
          <a:schemeClr val="tx2"/>
        </a:solidFill>
        <a:ln w="285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146304" rIns="256032" bIns="146304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Pull</a:t>
          </a:r>
          <a:endParaRPr lang="en-US" sz="3600" kern="1200" dirty="0"/>
        </a:p>
      </dsp:txBody>
      <dsp:txXfrm>
        <a:off x="2191994" y="147073"/>
        <a:ext cx="1922784" cy="769113"/>
      </dsp:txXfrm>
    </dsp:sp>
    <dsp:sp modelId="{8E99403C-7FC5-4E2D-8E02-190BF6E075F4}">
      <dsp:nvSpPr>
        <dsp:cNvPr id="0" name=""/>
        <dsp:cNvSpPr/>
      </dsp:nvSpPr>
      <dsp:spPr>
        <a:xfrm>
          <a:off x="2191994" y="916186"/>
          <a:ext cx="1922784" cy="167993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Coupons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Loyalty Programs</a:t>
          </a:r>
          <a:endParaRPr lang="en-US" sz="2000" kern="1200" dirty="0"/>
        </a:p>
      </dsp:txBody>
      <dsp:txXfrm>
        <a:off x="2191994" y="916186"/>
        <a:ext cx="1922784" cy="16799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C884F-7E4F-428C-B1EC-FCFAF32A4D0D}" type="datetimeFigureOut">
              <a:rPr lang="en-US" smtClean="0"/>
              <a:t>3/25/2015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6AAA5BE-999F-4DB4-B659-9B81227A4E1A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324600"/>
            <a:ext cx="1143000" cy="4406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C884F-7E4F-428C-B1EC-FCFAF32A4D0D}" type="datetimeFigureOut">
              <a:rPr lang="en-US" smtClean="0"/>
              <a:t>3/25/2015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AA5BE-999F-4DB4-B659-9B81227A4E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C884F-7E4F-428C-B1EC-FCFAF32A4D0D}" type="datetimeFigureOut">
              <a:rPr lang="en-US" smtClean="0"/>
              <a:t>3/25/2015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AA5BE-999F-4DB4-B659-9B81227A4E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C884F-7E4F-428C-B1EC-FCFAF32A4D0D}" type="datetimeFigureOut">
              <a:rPr lang="en-US" smtClean="0"/>
              <a:t>3/25/2015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AA5BE-999F-4DB4-B659-9B81227A4E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C884F-7E4F-428C-B1EC-FCFAF32A4D0D}" type="datetimeFigureOut">
              <a:rPr lang="en-US" smtClean="0"/>
              <a:t>3/25/2015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AAA5BE-999F-4DB4-B659-9B81227A4E1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C884F-7E4F-428C-B1EC-FCFAF32A4D0D}" type="datetimeFigureOut">
              <a:rPr lang="en-US" smtClean="0"/>
              <a:t>3/25/2015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AA5BE-999F-4DB4-B659-9B81227A4E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C884F-7E4F-428C-B1EC-FCFAF32A4D0D}" type="datetimeFigureOut">
              <a:rPr lang="en-US" smtClean="0"/>
              <a:t>3/25/2015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AA5BE-999F-4DB4-B659-9B81227A4E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C884F-7E4F-428C-B1EC-FCFAF32A4D0D}" type="datetimeFigureOut">
              <a:rPr lang="en-US" smtClean="0"/>
              <a:t>3/25/2015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AA5BE-999F-4DB4-B659-9B81227A4E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C884F-7E4F-428C-B1EC-FCFAF32A4D0D}" type="datetimeFigureOut">
              <a:rPr lang="en-US" smtClean="0"/>
              <a:t>3/25/2015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AA5BE-999F-4DB4-B659-9B81227A4E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C884F-7E4F-428C-B1EC-FCFAF32A4D0D}" type="datetimeFigureOut">
              <a:rPr lang="en-US" smtClean="0"/>
              <a:t>3/25/2015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AA5BE-999F-4DB4-B659-9B81227A4E1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C884F-7E4F-428C-B1EC-FCFAF32A4D0D}" type="datetimeFigureOut">
              <a:rPr lang="en-US" smtClean="0"/>
              <a:t>3/25/2015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6AAA5BE-999F-4DB4-B659-9B81227A4E1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t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F8AC884F-7E4F-428C-B1EC-FCFAF32A4D0D}" type="datetimeFigureOut">
              <a:rPr lang="en-US" smtClean="0"/>
              <a:t>3/25/2015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E6AAA5BE-999F-4DB4-B659-9B81227A4E1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324600"/>
            <a:ext cx="1143000" cy="44061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600" dirty="0" smtClean="0"/>
              <a:t>The psychology of promotions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7315200" cy="1066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PGRI, NYC 2015</a:t>
            </a:r>
          </a:p>
          <a:p>
            <a:endParaRPr lang="en-US" dirty="0"/>
          </a:p>
          <a:p>
            <a:r>
              <a:rPr lang="en-US" dirty="0" smtClean="0">
                <a:solidFill>
                  <a:schemeClr val="tx1"/>
                </a:solidFill>
              </a:rPr>
              <a:t>Fivi Rondiri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://headgearplus.com/images/promo_special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343400"/>
            <a:ext cx="381000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32548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 Excitement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81000"/>
            <a:ext cx="4495800" cy="631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92626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Cause Marketing</a:t>
            </a:r>
          </a:p>
          <a:p>
            <a:r>
              <a:rPr lang="en-US" i="1" dirty="0"/>
              <a:t>Pay it Forward</a:t>
            </a:r>
            <a:r>
              <a:rPr lang="en-US" dirty="0"/>
              <a:t> </a:t>
            </a:r>
            <a:r>
              <a:rPr lang="en-US" dirty="0" smtClean="0"/>
              <a:t>movement: </a:t>
            </a:r>
            <a:r>
              <a:rPr lang="en-US" b="0" dirty="0" smtClean="0"/>
              <a:t>a </a:t>
            </a:r>
            <a:r>
              <a:rPr lang="en-US" b="0" dirty="0"/>
              <a:t>worldwide effort by do-gooders to help others. It often helps the needy, but not always. Sometimes it’s just a stranger helping the person behind them by buying them coffee or paying a </a:t>
            </a:r>
            <a:r>
              <a:rPr lang="en-US" b="0" dirty="0" smtClean="0"/>
              <a:t>toll.</a:t>
            </a:r>
          </a:p>
          <a:p>
            <a:endParaRPr lang="en-US" b="0" dirty="0"/>
          </a:p>
        </p:txBody>
      </p:sp>
      <p:pic>
        <p:nvPicPr>
          <p:cNvPr id="9218" name="Picture 2" descr="http://pbs.twimg.com/media/BUDAKNQIQAA9vb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943" y="3352800"/>
            <a:ext cx="20574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35052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0" dirty="0"/>
          </a:p>
        </p:txBody>
      </p:sp>
      <p:sp>
        <p:nvSpPr>
          <p:cNvPr id="4" name="Rectangle 3"/>
          <p:cNvSpPr/>
          <p:nvPr/>
        </p:nvSpPr>
        <p:spPr>
          <a:xfrm>
            <a:off x="609600" y="3657600"/>
            <a:ext cx="49530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/>
              <a:t>#AJO</a:t>
            </a:r>
          </a:p>
          <a:p>
            <a:pPr marL="339725" lvl="1"/>
            <a:r>
              <a:rPr lang="en-US" sz="2000" dirty="0" smtClean="0"/>
              <a:t>Thanks to social media, paying it forward with the #AJO hashtag has spread around the world and has gone well beyond coffee.</a:t>
            </a:r>
            <a:endParaRPr lang="en-US" sz="1900" dirty="0" smtClean="0"/>
          </a:p>
        </p:txBody>
      </p:sp>
    </p:spTree>
    <p:extLst>
      <p:ext uri="{BB962C8B-B14F-4D97-AF65-F5344CB8AC3E}">
        <p14:creationId xmlns:p14="http://schemas.microsoft.com/office/powerpoint/2010/main" val="40474315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Take Piece of the Action</a:t>
            </a:r>
            <a:endParaRPr lang="en-US" dirty="0"/>
          </a:p>
        </p:txBody>
      </p:sp>
      <p:pic>
        <p:nvPicPr>
          <p:cNvPr id="6146" name="Picture 2" descr="http://www.adweek.com/files/imagecache/node-blog/blogs/the-dress-hed-20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8" y="2362200"/>
            <a:ext cx="3925857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2574"/>
            <a:ext cx="3657600" cy="2806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971800"/>
            <a:ext cx="3657600" cy="3548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4706592"/>
            <a:ext cx="4829175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35034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http://www.wagmuna.com/wp-content/uploads/2012/09/Chicken-or-Egg-524x36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990600"/>
            <a:ext cx="4991100" cy="351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pic>
        <p:nvPicPr>
          <p:cNvPr id="3076" name="Picture 4" descr="http://www.internetiq.nl/wp-content/uploads/2011/12/p-t-barnu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457575"/>
            <a:ext cx="6315075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67800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Fivi Rondiri</a:t>
            </a:r>
          </a:p>
          <a:p>
            <a:r>
              <a:rPr lang="en-US" dirty="0" smtClean="0"/>
              <a:t>Corporate Marketing Coordinator</a:t>
            </a:r>
          </a:p>
          <a:p>
            <a:r>
              <a:rPr lang="en-US" dirty="0" smtClean="0"/>
              <a:t>Fivi.rondiri@intralot.us</a:t>
            </a:r>
            <a:endParaRPr lang="en-US" dirty="0"/>
          </a:p>
        </p:txBody>
      </p:sp>
      <p:pic>
        <p:nvPicPr>
          <p:cNvPr id="2050" name="Picture 2" descr="http://continentalairlinesguide.com/wp-content/uploads/continental_airlines_promotion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685800"/>
            <a:ext cx="3199204" cy="3960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13632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Significance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Promotion is an essential element in the corporate marketing </a:t>
            </a:r>
            <a:r>
              <a:rPr lang="en-US" dirty="0" smtClean="0"/>
              <a:t>mix.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Promotion </a:t>
            </a:r>
            <a:r>
              <a:rPr lang="en-US" dirty="0"/>
              <a:t>allows businesses to reach out to consumers using various forms of media, techniques and strategies to capture their attention. </a:t>
            </a: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Promotion </a:t>
            </a:r>
            <a:r>
              <a:rPr lang="en-US" dirty="0"/>
              <a:t>delivers a brand marketing message to consumers' television screens and radios; in the stores where they shop; online; and in magazines.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u="sng" dirty="0" smtClean="0"/>
              <a:t>Goal</a:t>
            </a:r>
            <a:r>
              <a:rPr lang="en-US" dirty="0" smtClean="0"/>
              <a:t>: </a:t>
            </a:r>
            <a:r>
              <a:rPr lang="en-US" dirty="0"/>
              <a:t>inform, persuade and remind customers about the products and services </a:t>
            </a:r>
            <a:r>
              <a:rPr lang="en-US" dirty="0" smtClean="0"/>
              <a:t>we have </a:t>
            </a:r>
            <a:r>
              <a:rPr lang="en-US" dirty="0"/>
              <a:t>to offer. </a:t>
            </a:r>
            <a:endParaRPr lang="en-US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Increase sales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Attract new customers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Retain current customers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Educate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2740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&amp; Strategies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Promotion can be broken down into </a:t>
            </a:r>
            <a:r>
              <a:rPr lang="en-US" dirty="0" smtClean="0"/>
              <a:t>three categories</a:t>
            </a:r>
            <a:r>
              <a:rPr lang="en-US" dirty="0"/>
              <a:t>: </a:t>
            </a:r>
            <a:endParaRPr lang="en-US" dirty="0" smtClean="0"/>
          </a:p>
          <a:p>
            <a:pPr marL="971550" lvl="1" indent="-514350">
              <a:buFont typeface="+mj-lt"/>
              <a:buAutoNum type="romanLcPeriod"/>
            </a:pPr>
            <a:r>
              <a:rPr lang="en-US" dirty="0" smtClean="0"/>
              <a:t>Advertising (e.g. print </a:t>
            </a:r>
            <a:r>
              <a:rPr lang="en-US" dirty="0"/>
              <a:t>advertisements in magazines, banner advertisements on the Internet or </a:t>
            </a:r>
            <a:r>
              <a:rPr lang="en-US" dirty="0" smtClean="0"/>
              <a:t>commercials)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US" dirty="0" smtClean="0"/>
              <a:t>Sales promotion (e.g. discounts, special events, contests, customer </a:t>
            </a:r>
            <a:r>
              <a:rPr lang="en-US" dirty="0"/>
              <a:t>loyalty </a:t>
            </a:r>
            <a:r>
              <a:rPr lang="en-US" dirty="0" smtClean="0"/>
              <a:t>programs)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US" dirty="0"/>
              <a:t>P</a:t>
            </a:r>
            <a:r>
              <a:rPr lang="en-US" dirty="0" smtClean="0"/>
              <a:t>ublic relations (e.g. articles, press releases)</a:t>
            </a:r>
          </a:p>
          <a:p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7278307"/>
              </p:ext>
            </p:extLst>
          </p:nvPr>
        </p:nvGraphicFramePr>
        <p:xfrm>
          <a:off x="2362200" y="4038600"/>
          <a:ext cx="4114800" cy="274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962400" y="4230469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Vs.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4050120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key is deciding on the right type of promotion to run and clearly defining the parameters of the </a:t>
            </a:r>
            <a:r>
              <a:rPr lang="en-US" dirty="0" smtClean="0"/>
              <a:t>promotion.</a:t>
            </a:r>
          </a:p>
          <a:p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Plan</a:t>
            </a:r>
          </a:p>
          <a:p>
            <a:pPr marL="914400" lvl="1" indent="-457200"/>
            <a:r>
              <a:rPr lang="en-US" dirty="0" smtClean="0"/>
              <a:t>What is the Objective?</a:t>
            </a:r>
          </a:p>
          <a:p>
            <a:pPr marL="914400" lvl="1" indent="-457200"/>
            <a:r>
              <a:rPr lang="en-US" dirty="0" smtClean="0"/>
              <a:t>Short Term (e.g. trial) vs. Long Term (e.g. loyalty)</a:t>
            </a:r>
          </a:p>
          <a:p>
            <a:pPr lvl="1" indent="0">
              <a:buNone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Determine the Details</a:t>
            </a:r>
          </a:p>
          <a:p>
            <a:pPr marL="917575" lvl="1" indent="-455613"/>
            <a:r>
              <a:rPr lang="en-US" dirty="0"/>
              <a:t>Who is eligible to enter?</a:t>
            </a:r>
          </a:p>
          <a:p>
            <a:pPr marL="917575" lvl="1" indent="-455613"/>
            <a:r>
              <a:rPr lang="en-US" dirty="0"/>
              <a:t>How many entries per person will be allowed</a:t>
            </a:r>
            <a:r>
              <a:rPr lang="en-US" dirty="0" smtClean="0"/>
              <a:t>?</a:t>
            </a:r>
            <a:endParaRPr lang="en-US" dirty="0"/>
          </a:p>
          <a:p>
            <a:pPr marL="917575" lvl="1" indent="-455613"/>
            <a:r>
              <a:rPr lang="en-US" dirty="0"/>
              <a:t>What is the contest duration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91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Define Success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620000" cy="5029200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Cold metrics</a:t>
            </a:r>
          </a:p>
          <a:p>
            <a:pPr marL="800100" lvl="1" indent="-342900"/>
            <a:r>
              <a:rPr lang="en-US" dirty="0" smtClean="0"/>
              <a:t>Numbers </a:t>
            </a:r>
            <a:r>
              <a:rPr lang="en-US" dirty="0"/>
              <a:t>help justify decisions, remove some </a:t>
            </a:r>
            <a:r>
              <a:rPr lang="en-US" dirty="0" smtClean="0"/>
              <a:t>risk.</a:t>
            </a:r>
          </a:p>
          <a:p>
            <a:pPr marL="800100" lvl="1" indent="-342900"/>
            <a:r>
              <a:rPr lang="en-US" dirty="0" smtClean="0"/>
              <a:t>Sales, Tickets, Frequency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Warm metrics</a:t>
            </a:r>
          </a:p>
          <a:p>
            <a:pPr marL="800100" lvl="1" indent="-342900"/>
            <a:r>
              <a:rPr lang="en-US" dirty="0" smtClean="0"/>
              <a:t>Marketers </a:t>
            </a:r>
            <a:r>
              <a:rPr lang="en-US" dirty="0"/>
              <a:t>can be skeptical of warm metrics, because they defy easy </a:t>
            </a:r>
            <a:r>
              <a:rPr lang="en-US" dirty="0" smtClean="0"/>
              <a:t>math.</a:t>
            </a:r>
          </a:p>
          <a:p>
            <a:pPr marL="800100" lvl="1" indent="-342900"/>
            <a:r>
              <a:rPr lang="fr-FR" dirty="0" smtClean="0"/>
              <a:t>Engagement </a:t>
            </a:r>
            <a:r>
              <a:rPr lang="fr-FR" dirty="0" err="1" smtClean="0"/>
              <a:t>levels</a:t>
            </a:r>
            <a:r>
              <a:rPr lang="fr-FR" dirty="0" smtClean="0"/>
              <a:t>, Viral </a:t>
            </a:r>
            <a:r>
              <a:rPr lang="fr-FR" dirty="0" err="1" smtClean="0"/>
              <a:t>factors</a:t>
            </a:r>
            <a:r>
              <a:rPr lang="fr-FR" dirty="0"/>
              <a:t>, </a:t>
            </a:r>
            <a:r>
              <a:rPr lang="fr-FR" dirty="0" smtClean="0"/>
              <a:t>Sentiment </a:t>
            </a:r>
            <a:r>
              <a:rPr lang="fr-FR" dirty="0" err="1" smtClean="0"/>
              <a:t>analysis</a:t>
            </a:r>
            <a:endParaRPr lang="fr-FR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 err="1" smtClean="0"/>
              <a:t>Combination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the best solution:</a:t>
            </a:r>
          </a:p>
          <a:p>
            <a:pPr marL="800100" lvl="1" indent="-342900"/>
            <a:r>
              <a:rPr lang="fr-FR" dirty="0" err="1" smtClean="0"/>
              <a:t>Traditional</a:t>
            </a:r>
            <a:r>
              <a:rPr lang="fr-FR" dirty="0" smtClean="0"/>
              <a:t> ROI</a:t>
            </a:r>
          </a:p>
          <a:p>
            <a:pPr marL="800100" lvl="1" indent="-342900"/>
            <a:r>
              <a:rPr lang="fr-FR" dirty="0" err="1" smtClean="0"/>
              <a:t>When</a:t>
            </a:r>
            <a:r>
              <a:rPr lang="fr-FR" dirty="0" smtClean="0"/>
              <a:t> </a:t>
            </a:r>
            <a:r>
              <a:rPr lang="fr-FR" dirty="0" err="1" smtClean="0"/>
              <a:t>it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difficult</a:t>
            </a:r>
            <a:r>
              <a:rPr lang="fr-FR" dirty="0" smtClean="0"/>
              <a:t> to </a:t>
            </a:r>
            <a:r>
              <a:rPr lang="fr-FR" dirty="0" err="1" smtClean="0"/>
              <a:t>tie</a:t>
            </a:r>
            <a:r>
              <a:rPr lang="fr-FR" dirty="0" smtClean="0"/>
              <a:t> </a:t>
            </a:r>
            <a:r>
              <a:rPr lang="fr-FR" dirty="0" err="1" smtClean="0"/>
              <a:t>directly</a:t>
            </a:r>
            <a:r>
              <a:rPr lang="fr-FR" dirty="0" smtClean="0"/>
              <a:t> to sales:</a:t>
            </a:r>
          </a:p>
          <a:p>
            <a:pPr marL="1485900" lvl="2" indent="-342900"/>
            <a:r>
              <a:rPr lang="fr-FR" sz="2200" b="1" dirty="0" smtClean="0"/>
              <a:t>Return on Influence </a:t>
            </a:r>
            <a:r>
              <a:rPr lang="fr-FR" sz="2200" dirty="0" smtClean="0"/>
              <a:t>(</a:t>
            </a:r>
            <a:r>
              <a:rPr lang="fr-FR" sz="2200" dirty="0" err="1" smtClean="0"/>
              <a:t>especially</a:t>
            </a:r>
            <a:r>
              <a:rPr lang="fr-FR" sz="2200" dirty="0" smtClean="0"/>
              <a:t> for social media- value per </a:t>
            </a:r>
            <a:r>
              <a:rPr lang="fr-FR" sz="2200" dirty="0" err="1" smtClean="0"/>
              <a:t>follower</a:t>
            </a:r>
            <a:r>
              <a:rPr lang="fr-FR" sz="2200" dirty="0" smtClean="0"/>
              <a:t>/fan)</a:t>
            </a:r>
          </a:p>
          <a:p>
            <a:pPr marL="1485900" lvl="2" indent="-342900"/>
            <a:r>
              <a:rPr lang="fr-FR" sz="2200" b="1" dirty="0" smtClean="0"/>
              <a:t>Return on Objective </a:t>
            </a:r>
            <a:r>
              <a:rPr lang="fr-FR" sz="2200" dirty="0" smtClean="0"/>
              <a:t>(</a:t>
            </a:r>
            <a:r>
              <a:rPr lang="en-US" sz="2200" dirty="0" smtClean="0"/>
              <a:t>common </a:t>
            </a:r>
            <a:r>
              <a:rPr lang="en-US" sz="2200" dirty="0"/>
              <a:t>marketing objectives include increasing factors like awareness, brand favorability and purchase </a:t>
            </a:r>
            <a:r>
              <a:rPr lang="en-US" sz="2200" dirty="0" smtClean="0"/>
              <a:t>intent)</a:t>
            </a:r>
          </a:p>
        </p:txBody>
      </p:sp>
    </p:spTree>
    <p:extLst>
      <p:ext uri="{BB962C8B-B14F-4D97-AF65-F5344CB8AC3E}">
        <p14:creationId xmlns:p14="http://schemas.microsoft.com/office/powerpoint/2010/main" val="16508586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Psychology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Here are a few things to keep in mind that can help generate a great </a:t>
            </a:r>
            <a:r>
              <a:rPr lang="en-US" dirty="0" smtClean="0"/>
              <a:t>promotion.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Create a great promotion </a:t>
            </a:r>
            <a:r>
              <a:rPr lang="en-US" dirty="0" smtClean="0"/>
              <a:t>name.</a:t>
            </a:r>
          </a:p>
          <a:p>
            <a:pPr marL="800100" lvl="1" indent="-342900"/>
            <a:r>
              <a:rPr lang="en-US" dirty="0" smtClean="0"/>
              <a:t>Something </a:t>
            </a:r>
            <a:r>
              <a:rPr lang="en-US" dirty="0"/>
              <a:t>catchy that fits within the promotion theme</a:t>
            </a:r>
            <a:r>
              <a:rPr lang="en-US" dirty="0" smtClean="0"/>
              <a:t>.</a:t>
            </a:r>
          </a:p>
          <a:p>
            <a:pPr marL="800100" lvl="1" indent="-342900"/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visual appearance of a promotional message is often more influential than the deal </a:t>
            </a:r>
            <a:r>
              <a:rPr lang="en-US" dirty="0" smtClean="0"/>
              <a:t>itself.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Have a clear call-to-action. </a:t>
            </a:r>
            <a:endParaRPr lang="en-US" dirty="0" smtClean="0"/>
          </a:p>
          <a:p>
            <a:pPr marL="800100" lvl="1" indent="-342900"/>
            <a:r>
              <a:rPr lang="en-US" dirty="0" smtClean="0"/>
              <a:t>Keep </a:t>
            </a:r>
            <a:r>
              <a:rPr lang="en-US" dirty="0"/>
              <a:t>it simple or it could result in fewer – and possible lower quality entries</a:t>
            </a:r>
            <a:r>
              <a:rPr lang="en-US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Communicate it as a Special Offer.</a:t>
            </a:r>
          </a:p>
          <a:p>
            <a:pPr marL="800100" lvl="1" indent="-342900"/>
            <a:r>
              <a:rPr lang="en-US" dirty="0"/>
              <a:t>Special offers with restrictions </a:t>
            </a:r>
            <a:r>
              <a:rPr lang="en-US" i="1" dirty="0"/>
              <a:t>‘limit two per customer’</a:t>
            </a:r>
            <a:r>
              <a:rPr lang="en-US" dirty="0"/>
              <a:t> or </a:t>
            </a:r>
            <a:r>
              <a:rPr lang="en-US" i="1" dirty="0"/>
              <a:t>‘offer valid only until a certain date’</a:t>
            </a:r>
            <a:r>
              <a:rPr lang="en-US" dirty="0"/>
              <a:t> lead to higher sales than the same deals without </a:t>
            </a:r>
            <a:r>
              <a:rPr lang="en-US" dirty="0" smtClean="0"/>
              <a:t>restrictions.</a:t>
            </a:r>
          </a:p>
          <a:p>
            <a:pPr marL="800100" lvl="1" indent="-342900"/>
            <a:endParaRPr lang="en-US" dirty="0" smtClean="0"/>
          </a:p>
          <a:p>
            <a:pPr marL="800100" lvl="1" indent="-342900"/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4242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Psychology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Here are a few things to keep in mind that can help generate a great </a:t>
            </a:r>
            <a:r>
              <a:rPr lang="en-US" dirty="0" smtClean="0"/>
              <a:t>promotion.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Use the biggest number.</a:t>
            </a:r>
          </a:p>
          <a:p>
            <a:pPr marL="800100" lvl="1" indent="-342900"/>
            <a:r>
              <a:rPr lang="en-US" dirty="0"/>
              <a:t>When looking at % off or save </a:t>
            </a:r>
            <a:r>
              <a:rPr lang="en-US" dirty="0" smtClean="0"/>
              <a:t>50 cents, </a:t>
            </a:r>
            <a:r>
              <a:rPr lang="en-US" dirty="0"/>
              <a:t>shoppers will find the one with the biggest number disproportionately </a:t>
            </a:r>
            <a:r>
              <a:rPr lang="en-US" dirty="0" smtClean="0"/>
              <a:t>appealing.</a:t>
            </a:r>
          </a:p>
          <a:p>
            <a:pPr marL="800100" lvl="1" indent="-342900"/>
            <a:r>
              <a:rPr lang="en-US" dirty="0"/>
              <a:t>Shoppers look at the ‘%’ without paying attention to the number to which the ‘%’ </a:t>
            </a:r>
            <a:r>
              <a:rPr lang="en-US" dirty="0" smtClean="0"/>
              <a:t>applies.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Offer something for FREE.</a:t>
            </a:r>
          </a:p>
          <a:p>
            <a:pPr marL="800100" lvl="1" indent="-342900"/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word FREE is processed as no risk (no way of losing</a:t>
            </a:r>
            <a:r>
              <a:rPr lang="en-US" dirty="0" smtClean="0"/>
              <a:t>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Make the promotion shareable.</a:t>
            </a:r>
          </a:p>
          <a:p>
            <a:pPr marL="800100" lvl="1" indent="-342900"/>
            <a:r>
              <a:rPr lang="en-US" dirty="0"/>
              <a:t> Include prominent social media share buttons so consumers can easily post to their Facebook and Twitter feeds</a:t>
            </a:r>
            <a:r>
              <a:rPr lang="en-US" dirty="0" smtClean="0"/>
              <a:t>.</a:t>
            </a:r>
          </a:p>
          <a:p>
            <a:pPr marL="800100" lvl="1" indent="-342900"/>
            <a:r>
              <a:rPr lang="en-US" dirty="0" smtClean="0"/>
              <a:t>Be creative!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1393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Encourage Trial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/>
              <a:t>When fans visit participating restaurants with Coca-Cola Freestyle, they can choose from three Lady Antebellum mixes for a chance to mix it up backstage with the award-winning country group. </a:t>
            </a:r>
            <a:endParaRPr lang="en-US" sz="1800" b="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dirty="0" smtClean="0"/>
              <a:t>Each </a:t>
            </a:r>
            <a:r>
              <a:rPr lang="en-US" sz="1800" b="0" dirty="0"/>
              <a:t>time fans pour an exclusive mix using Coca-Cola Freestyle, they can receive a code which will allow them to enter for a chance to win a grand prize trip for two to a Lady Antebellum </a:t>
            </a:r>
            <a:r>
              <a:rPr lang="en-US" sz="1800" b="0" dirty="0" smtClean="0"/>
              <a:t>concert.</a:t>
            </a:r>
            <a:endParaRPr lang="en-US" sz="1800" b="0" dirty="0"/>
          </a:p>
        </p:txBody>
      </p:sp>
      <p:pic>
        <p:nvPicPr>
          <p:cNvPr id="8196" name="Picture 4" descr="http://countrymusictattletale.com/wp-content/uploads/2015/02/lady-a-1024x4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119562"/>
            <a:ext cx="6096000" cy="2738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85650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153400" cy="4678363"/>
          </a:xfrm>
        </p:spPr>
        <p:txBody>
          <a:bodyPr/>
          <a:lstStyle/>
          <a:p>
            <a:r>
              <a:rPr lang="en-US" dirty="0" smtClean="0"/>
              <a:t>Use newest technology</a:t>
            </a:r>
          </a:p>
          <a:p>
            <a:r>
              <a:rPr lang="en-US" b="0" dirty="0" smtClean="0"/>
              <a:t>Beacons- </a:t>
            </a:r>
            <a:r>
              <a:rPr lang="en-US" b="0" dirty="0"/>
              <a:t>small devices that marketers place around stores that ping messages at shoppers who have downloaded the retailer's </a:t>
            </a:r>
            <a:r>
              <a:rPr lang="en-US" b="0" dirty="0" smtClean="0"/>
              <a:t>app.</a:t>
            </a:r>
            <a:endParaRPr lang="en-US" b="0" dirty="0"/>
          </a:p>
        </p:txBody>
      </p:sp>
      <p:pic>
        <p:nvPicPr>
          <p:cNvPr id="7170" name="Picture 2" descr="http://www.adweek.com/files/imagecache/node-detail/news_article/urban-outfitters-hed-20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819400"/>
            <a:ext cx="4686300" cy="2637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5334000" y="2819400"/>
            <a:ext cx="34290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US" sz="2300" b="0" dirty="0"/>
              <a:t>When </a:t>
            </a:r>
            <a:r>
              <a:rPr lang="en-US" sz="2300" b="0" dirty="0" smtClean="0"/>
              <a:t>shoppers </a:t>
            </a:r>
            <a:r>
              <a:rPr lang="en-US" sz="2300" b="0" dirty="0"/>
              <a:t>first enter the store, a push notification prompts users to check-in via social media to unlock an offer. </a:t>
            </a:r>
            <a:endParaRPr lang="en-US" sz="2300" b="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300" b="0" dirty="0" smtClean="0"/>
              <a:t>Then </a:t>
            </a:r>
            <a:r>
              <a:rPr lang="en-US" sz="2300" b="0" dirty="0"/>
              <a:t>in the fitting room, beacons are being used to churn out user-generated content about products. Shoppers are prompted to take selfies and post them to Instagram with the hashtag #</a:t>
            </a:r>
            <a:r>
              <a:rPr lang="en-US" sz="2300" b="0" dirty="0" err="1"/>
              <a:t>UOonYou</a:t>
            </a:r>
            <a:r>
              <a:rPr lang="en-US" sz="2300" b="0" dirty="0"/>
              <a:t> for a chance to be featured on Urban Outfitters' </a:t>
            </a:r>
            <a:r>
              <a:rPr lang="en-US" sz="2300" b="0" dirty="0" smtClean="0"/>
              <a:t>website.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300" b="0" dirty="0"/>
              <a:t>A</a:t>
            </a:r>
            <a:r>
              <a:rPr lang="en-US" sz="2300" b="0" dirty="0" smtClean="0"/>
              <a:t>t </a:t>
            </a:r>
            <a:r>
              <a:rPr lang="en-US" sz="2300" b="0" dirty="0"/>
              <a:t>the </a:t>
            </a:r>
            <a:r>
              <a:rPr lang="en-US" sz="2300" b="0" dirty="0" smtClean="0"/>
              <a:t>register, shoppers </a:t>
            </a:r>
            <a:r>
              <a:rPr lang="en-US" sz="2300" b="0" dirty="0"/>
              <a:t>may get a push notification promoting them to shake their phone to show the Urban ID—a loyalty card—and earn a digital badge.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7730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Custom 1">
      <a:dk1>
        <a:srgbClr val="292934"/>
      </a:dk1>
      <a:lt1>
        <a:srgbClr val="FFFFFF"/>
      </a:lt1>
      <a:dk2>
        <a:srgbClr val="FFC000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1452</TotalTime>
  <Words>795</Words>
  <Application>Microsoft Office PowerPoint</Application>
  <PresentationFormat>On-screen Show (4:3)</PresentationFormat>
  <Paragraphs>93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Essential</vt:lpstr>
      <vt:lpstr>The psychology of promotions</vt:lpstr>
      <vt:lpstr>Significance</vt:lpstr>
      <vt:lpstr>Types &amp; Strategies</vt:lpstr>
      <vt:lpstr>Considerations</vt:lpstr>
      <vt:lpstr>Define Success</vt:lpstr>
      <vt:lpstr>Psychology</vt:lpstr>
      <vt:lpstr>Psychology</vt:lpstr>
      <vt:lpstr>Examples</vt:lpstr>
      <vt:lpstr>Examples</vt:lpstr>
      <vt:lpstr>Examples</vt:lpstr>
      <vt:lpstr>Examples</vt:lpstr>
      <vt:lpstr>Examples</vt:lpstr>
      <vt:lpstr>conclusion</vt:lpstr>
      <vt:lpstr>Thank You!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psychology of promotions</dc:title>
  <dc:creator>Fivi Rondiri</dc:creator>
  <cp:lastModifiedBy>Fivi Rondiri</cp:lastModifiedBy>
  <cp:revision>45</cp:revision>
  <dcterms:created xsi:type="dcterms:W3CDTF">2015-03-25T21:44:57Z</dcterms:created>
  <dcterms:modified xsi:type="dcterms:W3CDTF">2015-03-26T21:57:53Z</dcterms:modified>
</cp:coreProperties>
</file>