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84" r:id="rId4"/>
    <p:sldId id="285" r:id="rId5"/>
    <p:sldId id="287" r:id="rId6"/>
    <p:sldId id="289" r:id="rId7"/>
    <p:sldId id="288" r:id="rId8"/>
    <p:sldId id="272" r:id="rId9"/>
    <p:sldId id="290" r:id="rId10"/>
    <p:sldId id="274" r:id="rId11"/>
    <p:sldId id="280" r:id="rId12"/>
    <p:sldId id="281" r:id="rId13"/>
    <p:sldId id="291" r:id="rId14"/>
    <p:sldId id="267" r:id="rId15"/>
    <p:sldId id="266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7" autoAdjust="0"/>
  </p:normalViewPr>
  <p:slideViewPr>
    <p:cSldViewPr>
      <p:cViewPr>
        <p:scale>
          <a:sx n="70" d="100"/>
          <a:sy n="70" d="100"/>
        </p:scale>
        <p:origin x="-516" y="-48"/>
      </p:cViewPr>
      <p:guideLst>
        <p:guide orient="horz" pos="13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3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004EF-FDEB-403A-AA64-4F3CA317E425}" type="datetimeFigureOut">
              <a:rPr lang="en-US" smtClean="0"/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(Taken from BCLC's Service Plan 2012 - 2015)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99D1-CBEE-4D14-AEED-7034455D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820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8785E-8AD0-4D14-989D-4ABB2C61BEDA}" type="datetimeFigureOut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(Taken from BCLC's Service Plan 2012 - 2015)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3631-CB85-442F-B941-3464C7C39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455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facebook.com/scratchmart/?fb_source=search&amp;ref=ts&amp;fref=t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number of FB users in United States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155,786,480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(Taken from BCLC's Service Plan 2012 - 2015)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D3631-CB85-442F-B941-3464C7C396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5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46% = 75,012,871</a:t>
            </a:r>
          </a:p>
          <a:p>
            <a:r>
              <a:rPr lang="en-US" dirty="0" smtClean="0"/>
              <a:t>69.7% = 113,660,080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(Taken from BCLC's Service Plan 2012 - 2015)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D3631-CB85-442F-B941-3464C7C396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6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http://apps.facebook.com/scratchmart/?fb_source=search&amp;ref=ts&amp;fref=ts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(Taken from BCLC's Service Plan 2012 - 2015)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D3631-CB85-442F-B941-3464C7C396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5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7305-187D-4AC8-B1E4-C889B3E3194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7305-187D-4AC8-B1E4-C889B3E3194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(Taken from BCLC's Service Plan 2012 - 2015)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3004369"/>
            <a:ext cx="9144000" cy="107950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e-IL" sz="4400" dirty="0">
              <a:latin typeface="Futu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2996952"/>
            <a:ext cx="8784976" cy="1080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21088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4867-DA0D-480F-AA86-5D79A558C539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2010 © NeoGames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C:\Users\Shai Schwartz\Work\NeoGames\NeoGameLogoBlock_RGB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836712"/>
            <a:ext cx="54959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2133600"/>
            <a:ext cx="5050904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3F9F-AF54-480B-9AD9-C2AD4CCD5BC9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0" y="2133600"/>
            <a:ext cx="2879725" cy="28797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050904" cy="3992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3EB6-76AC-42F0-9E70-E57574341CCE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07075" y="2133600"/>
            <a:ext cx="2879725" cy="287972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ottom and Conten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 userDrawn="1"/>
        </p:nvSpPr>
        <p:spPr>
          <a:xfrm>
            <a:off x="301625" y="1041400"/>
            <a:ext cx="4214813" cy="3959225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dist="20000" sx="1000" sy="1000" rotWithShape="0">
              <a:srgbClr val="000000">
                <a:alpha val="35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4659313" y="1041400"/>
            <a:ext cx="4214812" cy="3959225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0" y="5091084"/>
            <a:ext cx="9144000" cy="107950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he-IL" sz="3000" dirty="0">
              <a:latin typeface="Futu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105346"/>
            <a:ext cx="6923112" cy="108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36724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DA1E-F8A9-4588-BE5C-3830BE8D1E18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5085184"/>
            <a:ext cx="1079500" cy="1079500"/>
          </a:xfrm>
        </p:spPr>
        <p:txBody>
          <a:bodyPr lIns="0" anchor="ctr" anchorCtr="0"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2" descr="C:\Users\Shai Schwartz\Work\NeoGames\NeoGameLogoBlock_RGB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47" y="137414"/>
            <a:ext cx="2376264" cy="414961"/>
          </a:xfrm>
          <a:prstGeom prst="rect">
            <a:avLst/>
          </a:prstGeom>
          <a:noFill/>
        </p:spPr>
      </p:pic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815456" y="1196752"/>
            <a:ext cx="3898776" cy="367240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4357688"/>
            <a:ext cx="9144000" cy="193675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he-IL" sz="2800" dirty="0">
              <a:latin typeface="Futur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3649-FC6B-4FBB-8506-866C02CD874A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 © NeoGames</a:t>
            </a:r>
            <a:endParaRPr lang="he-I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996" y="1268760"/>
            <a:ext cx="7962444" cy="2788988"/>
          </a:xfrm>
        </p:spPr>
        <p:txBody>
          <a:bodyPr>
            <a:noAutofit/>
          </a:bodyPr>
          <a:lstStyle>
            <a:lvl1pPr>
              <a:buNone/>
              <a:defRPr sz="4800" b="0" i="0" baseline="0"/>
            </a:lvl1pPr>
            <a:lvl2pPr>
              <a:buNone/>
              <a:defRPr sz="4000"/>
            </a:lvl2pPr>
            <a:lvl3pPr>
              <a:buNone/>
              <a:defRPr sz="36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2" descr="C:\Users\Shai Schwartz\Work\NeoGames\NeoGameLogoBlock_RGB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47" y="137414"/>
            <a:ext cx="2376264" cy="414961"/>
          </a:xfrm>
          <a:prstGeom prst="rect">
            <a:avLst/>
          </a:prstGeom>
          <a:noFill/>
        </p:spPr>
      </p:pic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44186" y="4357688"/>
            <a:ext cx="1936800" cy="1936800"/>
          </a:xfrm>
        </p:spPr>
        <p:txBody>
          <a:bodyPr lIns="0" anchor="ctr" anchorCtr="0"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836712"/>
            <a:ext cx="9144000" cy="193675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he-IL" sz="2800" dirty="0">
              <a:latin typeface="Futur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3649-FC6B-4FBB-8506-866C02CD874A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 © NeoGames</a:t>
            </a:r>
            <a:endParaRPr lang="he-I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0778" y="3212976"/>
            <a:ext cx="7962444" cy="2788988"/>
          </a:xfrm>
        </p:spPr>
        <p:txBody>
          <a:bodyPr>
            <a:noAutofit/>
          </a:bodyPr>
          <a:lstStyle>
            <a:lvl1pPr>
              <a:buNone/>
              <a:defRPr sz="4800" b="0" i="0" baseline="0"/>
            </a:lvl1pPr>
            <a:lvl2pPr>
              <a:buNone/>
              <a:defRPr sz="4000"/>
            </a:lvl2pPr>
            <a:lvl3pPr>
              <a:buNone/>
              <a:defRPr sz="3600"/>
            </a:lvl3pPr>
            <a:lvl4pPr>
              <a:buNone/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8" name="Picture 2" descr="C:\Users\Shai Schwartz\Work\NeoGames\NeoGameLogoBlock_RGB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747" y="137414"/>
            <a:ext cx="2376264" cy="414961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3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2E8C-9222-4D02-A67C-2F9237A0C560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121916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64F5-78F4-4496-8182-34D84E834D3D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3861048"/>
            <a:ext cx="9144000" cy="107950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he-IL" sz="4400" dirty="0">
              <a:latin typeface="Futura"/>
            </a:endParaRPr>
          </a:p>
        </p:txBody>
      </p:sp>
      <p:pic>
        <p:nvPicPr>
          <p:cNvPr id="8" name="Picture 2" descr="C:\Users\Shai Schwartz\Work\NeoGames\NeoGameLogoBlock_RGB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05546" y="1207357"/>
            <a:ext cx="3268194" cy="10875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81829"/>
            <a:ext cx="7772400" cy="1008113"/>
          </a:xfrm>
        </p:spPr>
        <p:txBody>
          <a:bodyPr anchor="ctr">
            <a:normAutofit/>
          </a:bodyPr>
          <a:lstStyle>
            <a:lvl1pPr algn="ctr">
              <a:defRPr sz="40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40EE-25A2-40BD-B91A-27D9B7A5EF9A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335C-575B-4F3B-A79B-CA434E6D2BB7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92311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E3C75-CEE3-4408-8FEC-15E8E7F668D3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8313" y="786124"/>
            <a:ext cx="1080000" cy="1080000"/>
          </a:xfrm>
        </p:spPr>
        <p:txBody>
          <a:bodyPr lIns="0" anchor="ctr" anchorCtr="0"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92311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694E-148B-4D53-A2B4-4A8FED8898A7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606800" y="786124"/>
            <a:ext cx="1080000" cy="1080000"/>
          </a:xfrm>
        </p:spPr>
        <p:txBody>
          <a:bodyPr lIns="0" anchor="ctr" anchorCtr="0">
            <a:normAutofit/>
          </a:bodyPr>
          <a:lstStyle>
            <a:lvl1pPr>
              <a:defRPr sz="1400"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4704"/>
            <a:ext cx="68511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2114-EACE-4836-9EE4-099F9586BEC6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4"/>
          </p:nvPr>
        </p:nvSpPr>
        <p:spPr>
          <a:xfrm>
            <a:off x="395288" y="2132856"/>
            <a:ext cx="6913562" cy="3959969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606800" y="786124"/>
            <a:ext cx="1080000" cy="1080000"/>
          </a:xfrm>
        </p:spPr>
        <p:txBody>
          <a:bodyPr lIns="0" anchor="ctr" anchorCtr="0">
            <a:normAutofit/>
          </a:bodyPr>
          <a:lstStyle>
            <a:lvl1pPr>
              <a:defRPr sz="1400"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D185-5345-4703-AF93-3BA36C6533FF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2010 © NeoGames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2087"/>
            <a:ext cx="8207375" cy="504825"/>
          </a:xfrm>
        </p:spPr>
        <p:txBody>
          <a:bodyPr>
            <a:noAutofit/>
          </a:bodyPr>
          <a:lstStyle>
            <a:lvl1pPr>
              <a:buNone/>
              <a:defRPr sz="3200" b="0" baseline="0">
                <a:solidFill>
                  <a:srgbClr val="F68222"/>
                </a:solidFill>
              </a:defRPr>
            </a:lvl1pPr>
          </a:lstStyle>
          <a:p>
            <a:pPr lvl="0"/>
            <a:r>
              <a:rPr lang="en-US" dirty="0" smtClean="0"/>
              <a:t>Insert Subtitle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hai Schwartz\Work\NeoGames\NeoGameLogoBlock_RGB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59747" y="137414"/>
            <a:ext cx="2376264" cy="414961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85813"/>
            <a:ext cx="9144000" cy="1079500"/>
          </a:xfrm>
          <a:prstGeom prst="rect">
            <a:avLst/>
          </a:prstGeom>
          <a:solidFill>
            <a:srgbClr val="F68222"/>
          </a:solidFill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/>
              <a:t>                 </a:t>
            </a:r>
            <a:endParaRPr lang="he-IL" sz="3000" dirty="0">
              <a:latin typeface="Futur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584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C06C-C68F-469A-8723-A059D40EFB1A}" type="datetime1">
              <a:rPr lang="en-US" smtClean="0"/>
              <a:pPr/>
              <a:t>4/9/2013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2010 © NeoGames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BEBB-F592-45FF-A9E6-D0DDC5AB1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60" r:id="rId6"/>
    <p:sldLayoutId id="2147483667" r:id="rId7"/>
    <p:sldLayoutId id="2147483668" r:id="rId8"/>
    <p:sldLayoutId id="2147483663" r:id="rId9"/>
    <p:sldLayoutId id="2147483664" r:id="rId10"/>
    <p:sldLayoutId id="2147483669" r:id="rId11"/>
    <p:sldLayoutId id="2147483665" r:id="rId12"/>
    <p:sldLayoutId id="2147483666" r:id="rId13"/>
    <p:sldLayoutId id="214748368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68222"/>
        </a:buClr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68222"/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68222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68222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68222"/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Lotteries on Facebook, taking it to the next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Yariv Sarig </a:t>
            </a:r>
          </a:p>
          <a:p>
            <a:r>
              <a:rPr lang="en-US" dirty="0" smtClean="0"/>
              <a:t>Director of Sales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Display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395927" cy="39925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6923112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S Reference Sans Serif" pitchFamily="34" charset="0"/>
              </a:rPr>
              <a:t>What’s next? </a:t>
            </a:r>
            <a:endParaRPr lang="he-IL" sz="4000" dirty="0">
              <a:latin typeface="MS Reference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App stores </a:t>
            </a:r>
          </a:p>
          <a:p>
            <a:pPr lvl="1"/>
            <a:r>
              <a:rPr lang="en-US" dirty="0" smtClean="0"/>
              <a:t>Apple app </a:t>
            </a:r>
            <a:r>
              <a:rPr lang="en-US" dirty="0"/>
              <a:t>s</a:t>
            </a:r>
            <a:r>
              <a:rPr lang="en-US" dirty="0" smtClean="0"/>
              <a:t>tore – iPhone, </a:t>
            </a:r>
            <a:r>
              <a:rPr lang="en-US" dirty="0" err="1" smtClean="0"/>
              <a:t>iPad</a:t>
            </a:r>
            <a:endParaRPr lang="en-US" dirty="0" smtClean="0"/>
          </a:p>
          <a:p>
            <a:pPr lvl="1"/>
            <a:r>
              <a:rPr lang="en-US" dirty="0" smtClean="0"/>
              <a:t>Google play – Android, Android HD</a:t>
            </a:r>
          </a:p>
          <a:p>
            <a:pPr lvl="1"/>
            <a:r>
              <a:rPr lang="en-US" dirty="0" smtClean="0"/>
              <a:t>Windows store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games </a:t>
            </a:r>
          </a:p>
          <a:p>
            <a:pPr lvl="1"/>
            <a:r>
              <a:rPr lang="en-US" dirty="0" err="1" smtClean="0"/>
              <a:t>Cashword</a:t>
            </a:r>
            <a:r>
              <a:rPr lang="en-US" dirty="0" smtClean="0"/>
              <a:t> Instant Games </a:t>
            </a:r>
            <a:endParaRPr lang="en-US" dirty="0"/>
          </a:p>
          <a:p>
            <a:pPr lvl="1"/>
            <a:r>
              <a:rPr lang="en-US" dirty="0" smtClean="0"/>
              <a:t>Bingo Instant Games </a:t>
            </a:r>
          </a:p>
          <a:p>
            <a:pPr lvl="1"/>
            <a:r>
              <a:rPr lang="en-US" dirty="0" smtClean="0"/>
              <a:t>Keno </a:t>
            </a:r>
          </a:p>
          <a:p>
            <a:pPr lvl="1"/>
            <a:r>
              <a:rPr lang="en-US" dirty="0" smtClean="0"/>
              <a:t>Draw Games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61" y="2743200"/>
            <a:ext cx="472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S Reference Sans Serif" pitchFamily="34" charset="0"/>
              </a:rPr>
              <a:t>0 - 102,505 players in 4 months</a:t>
            </a:r>
            <a:endParaRPr lang="en-US" dirty="0">
              <a:latin typeface="MS Reference Sans Serif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3" y="2558453"/>
            <a:ext cx="7780953" cy="31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can a lottery do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Engaged in discussion with several European &amp; North American Lotteries to understand how can this </a:t>
            </a:r>
            <a:r>
              <a:rPr lang="en-US" dirty="0" smtClean="0"/>
              <a:t>help their </a:t>
            </a:r>
            <a:r>
              <a:rPr lang="en-US" dirty="0"/>
              <a:t>business </a:t>
            </a:r>
          </a:p>
          <a:p>
            <a:pPr lvl="1"/>
            <a:r>
              <a:rPr lang="en-US" dirty="0"/>
              <a:t>Connectivity to loyalty programs </a:t>
            </a:r>
          </a:p>
          <a:p>
            <a:pPr lvl="1"/>
            <a:r>
              <a:rPr lang="en-US" dirty="0"/>
              <a:t>Enhancement of the user engagement on the fan page</a:t>
            </a:r>
          </a:p>
          <a:p>
            <a:pPr lvl="1"/>
            <a:r>
              <a:rPr lang="en-US" dirty="0"/>
              <a:t>Introducing new games before sending them to the retail stores (feedback)  </a:t>
            </a:r>
          </a:p>
          <a:p>
            <a:pPr lvl="1"/>
            <a:r>
              <a:rPr lang="en-US" dirty="0"/>
              <a:t>Second chance </a:t>
            </a:r>
            <a:r>
              <a:rPr lang="en-US" dirty="0" smtClean="0"/>
              <a:t>draw games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720" y="2071678"/>
            <a:ext cx="6158488" cy="4224358"/>
          </a:xfrm>
        </p:spPr>
        <p:txBody>
          <a:bodyPr>
            <a:noAutofit/>
          </a:bodyPr>
          <a:lstStyle/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Industry pioneer of interactive Instants and lottery games with over 8 years of experience  </a:t>
            </a:r>
          </a:p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Providing the widest, market proven, portfolio of interactive Instant Win and lottery games</a:t>
            </a:r>
          </a:p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Cross channel offering </a:t>
            </a:r>
          </a:p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Worldwide customer base </a:t>
            </a:r>
          </a:p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Serving </a:t>
            </a:r>
            <a:r>
              <a:rPr lang="en-US" sz="1800" dirty="0">
                <a:solidFill>
                  <a:srgbClr val="595959"/>
                </a:solidFill>
              </a:rPr>
              <a:t>our network of partners with over </a:t>
            </a:r>
            <a:r>
              <a:rPr lang="en-US" sz="1800" dirty="0" smtClean="0">
                <a:solidFill>
                  <a:srgbClr val="595959"/>
                </a:solidFill>
              </a:rPr>
              <a:t>200M tickets and </a:t>
            </a:r>
            <a:r>
              <a:rPr lang="en-US" sz="1800" dirty="0">
                <a:solidFill>
                  <a:srgbClr val="595959"/>
                </a:solidFill>
              </a:rPr>
              <a:t>games every </a:t>
            </a:r>
            <a:r>
              <a:rPr lang="en-US" sz="1800" dirty="0" smtClean="0">
                <a:solidFill>
                  <a:srgbClr val="595959"/>
                </a:solidFill>
              </a:rPr>
              <a:t>month</a:t>
            </a:r>
          </a:p>
          <a:p>
            <a:pPr>
              <a:buClr>
                <a:srgbClr val="FF6600"/>
              </a:buClr>
              <a:defRPr/>
            </a:pPr>
            <a:r>
              <a:rPr lang="en-US" sz="1800" dirty="0" smtClean="0">
                <a:solidFill>
                  <a:srgbClr val="595959"/>
                </a:solidFill>
              </a:rPr>
              <a:t>Associate Members of WLA, NASPL, CIBLAE and certified by </a:t>
            </a:r>
            <a:r>
              <a:rPr lang="en-US" sz="1800" dirty="0">
                <a:solidFill>
                  <a:srgbClr val="595959"/>
                </a:solidFill>
              </a:rPr>
              <a:t>leading industry </a:t>
            </a:r>
            <a:r>
              <a:rPr lang="en-US" sz="1800" dirty="0" smtClean="0"/>
              <a:t>laboratories </a:t>
            </a:r>
            <a:endParaRPr lang="en-US" sz="1800" dirty="0">
              <a:solidFill>
                <a:srgbClr val="595959"/>
              </a:solidFill>
            </a:endParaRPr>
          </a:p>
          <a:p>
            <a:pPr marL="0" indent="0">
              <a:buClr>
                <a:srgbClr val="FF6600"/>
              </a:buClr>
              <a:buNone/>
              <a:defRPr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About us…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36" y="1988840"/>
            <a:ext cx="2361149" cy="41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53" y="5301208"/>
            <a:ext cx="1458241" cy="7857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01208"/>
            <a:ext cx="716844" cy="78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01208"/>
            <a:ext cx="822095" cy="78571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you!!</a:t>
            </a:r>
          </a:p>
          <a:p>
            <a:r>
              <a:rPr lang="en-US" dirty="0" smtClean="0"/>
              <a:t>yarivs@neogames.com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latin typeface="MS Reference Sans Serif" pitchFamily="34" charset="0"/>
                <a:cs typeface="Courier New" pitchFamily="49" charset="0"/>
              </a:rPr>
              <a:t>Do you feel that you’re making the most of Facebook? </a:t>
            </a:r>
            <a:endParaRPr lang="en-US" dirty="0">
              <a:latin typeface="MS Reference Sans Serif" pitchFamily="34" charset="0"/>
              <a:cs typeface="Courier New" pitchFamily="49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r="1101"/>
          <a:stretch>
            <a:fillRect/>
          </a:stretch>
        </p:blipFill>
        <p:spPr>
          <a:xfrm>
            <a:off x="7207200" y="4357688"/>
            <a:ext cx="1936800" cy="1936800"/>
          </a:xfrm>
        </p:spPr>
      </p:pic>
    </p:spTree>
    <p:extLst>
      <p:ext uri="{BB962C8B-B14F-4D97-AF65-F5344CB8AC3E}">
        <p14:creationId xmlns:p14="http://schemas.microsoft.com/office/powerpoint/2010/main" val="2837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MS Reference Sans Serif" pitchFamily="34" charset="0"/>
              </a:rPr>
              <a:t>Did you know?</a:t>
            </a:r>
            <a:endParaRPr lang="en-US" sz="4800" dirty="0">
              <a:latin typeface="MS Reference Sans Serif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MS Reference Sans Serif" pitchFamily="34" charset="0"/>
              </a:rPr>
              <a:t>There are </a:t>
            </a:r>
            <a:r>
              <a:rPr lang="en-US" sz="3200" dirty="0">
                <a:solidFill>
                  <a:schemeClr val="accent1"/>
                </a:solidFill>
                <a:latin typeface="MS Reference Sans Serif" pitchFamily="34" charset="0"/>
              </a:rPr>
              <a:t>163,071,460</a:t>
            </a:r>
            <a:r>
              <a:rPr lang="en-US" sz="2800" dirty="0" smtClean="0">
                <a:latin typeface="MS Reference Sans Serif" pitchFamily="34" charset="0"/>
              </a:rPr>
              <a:t> users in the US </a:t>
            </a:r>
          </a:p>
          <a:p>
            <a:pPr marL="0" indent="0">
              <a:buNone/>
            </a:pPr>
            <a:endParaRPr lang="en-US" sz="2800" dirty="0">
              <a:latin typeface="MS Reference Sans Serif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MS Reference Sans Serif" pitchFamily="34" charset="0"/>
              </a:rPr>
              <a:t>45.4% </a:t>
            </a:r>
            <a:r>
              <a:rPr lang="en-US" sz="2800" dirty="0" smtClean="0">
                <a:latin typeface="MS Reference Sans Serif" pitchFamily="34" charset="0"/>
              </a:rPr>
              <a:t>of them are male and </a:t>
            </a:r>
            <a:r>
              <a:rPr lang="en-US" sz="3200" dirty="0" smtClean="0">
                <a:solidFill>
                  <a:schemeClr val="accent1"/>
                </a:solidFill>
                <a:latin typeface="MS Reference Sans Serif" pitchFamily="34" charset="0"/>
              </a:rPr>
              <a:t>56.6% </a:t>
            </a:r>
            <a:r>
              <a:rPr lang="en-US" sz="2800" dirty="0" smtClean="0">
                <a:latin typeface="MS Reference Sans Serif" pitchFamily="34" charset="0"/>
              </a:rPr>
              <a:t>Female</a:t>
            </a:r>
          </a:p>
          <a:p>
            <a:endParaRPr lang="en-US" sz="2800" dirty="0">
              <a:latin typeface="MS Reference Sans Serif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MS Reference Sans Serif" pitchFamily="34" charset="0"/>
              </a:rPr>
              <a:t>46% </a:t>
            </a:r>
            <a:r>
              <a:rPr lang="en-US" sz="2800" dirty="0" smtClean="0">
                <a:latin typeface="MS Reference Sans Serif" pitchFamily="34" charset="0"/>
              </a:rPr>
              <a:t>are above 35 and </a:t>
            </a:r>
            <a:r>
              <a:rPr lang="en-US" sz="3200" dirty="0">
                <a:solidFill>
                  <a:schemeClr val="accent1"/>
                </a:solidFill>
                <a:latin typeface="MS Reference Sans Serif" pitchFamily="34" charset="0"/>
              </a:rPr>
              <a:t>69.7% </a:t>
            </a:r>
            <a:r>
              <a:rPr lang="en-US" sz="2800" dirty="0" smtClean="0">
                <a:latin typeface="MS Reference Sans Serif" pitchFamily="34" charset="0"/>
              </a:rPr>
              <a:t>are above 25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SocialBakers.com, April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6561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S Reference Sans Serif" pitchFamily="34" charset="0"/>
              </a:rPr>
              <a:t>What can businesses achieve by using Facebook? </a:t>
            </a:r>
            <a:endParaRPr lang="en-US" dirty="0">
              <a:latin typeface="MS Reference Sans Serif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7308303" cy="2822714"/>
          </a:xfrm>
        </p:spPr>
      </p:pic>
    </p:spTree>
    <p:extLst>
      <p:ext uri="{BB962C8B-B14F-4D97-AF65-F5344CB8AC3E}">
        <p14:creationId xmlns:p14="http://schemas.microsoft.com/office/powerpoint/2010/main" val="3636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Facebook CEO Mark Zuckerberg says 235 million people are playing games on Facebook each </a:t>
            </a:r>
            <a:r>
              <a:rPr lang="en-US" dirty="0" smtClean="0"/>
              <a:t>month, proving </a:t>
            </a:r>
            <a:r>
              <a:rPr lang="en-US" dirty="0"/>
              <a:t>the platform is a new home for gamers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TechCrunch</a:t>
            </a:r>
            <a:r>
              <a:rPr lang="en-US" dirty="0"/>
              <a:t> Disrupt </a:t>
            </a:r>
            <a:r>
              <a:rPr lang="en-US" dirty="0" smtClean="0"/>
              <a:t>, Sep’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S Reference Sans Serif" pitchFamily="34" charset="0"/>
              </a:rPr>
              <a:t>A gaming platform</a:t>
            </a:r>
            <a:endParaRPr lang="en-US" dirty="0">
              <a:latin typeface="MS Reference Sans Serif" pitchFamily="34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16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22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Casino oriented games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46" y="2133600"/>
            <a:ext cx="7232707" cy="3992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TechCrunch</a:t>
            </a:r>
            <a:r>
              <a:rPr lang="en-US" dirty="0" smtClean="0"/>
              <a:t> Disrupt, Sep’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05346"/>
            <a:ext cx="8219256" cy="108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20+ US casino’s have already announced their plans to launch social casino games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7243"/>
            <a:ext cx="3898900" cy="30913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1487243"/>
            <a:ext cx="3898900" cy="3091351"/>
          </a:xfrm>
        </p:spPr>
      </p:pic>
    </p:spTree>
    <p:extLst>
      <p:ext uri="{BB962C8B-B14F-4D97-AF65-F5344CB8AC3E}">
        <p14:creationId xmlns:p14="http://schemas.microsoft.com/office/powerpoint/2010/main" val="18454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the 1</a:t>
            </a:r>
            <a:r>
              <a:rPr lang="en-US" baseline="30000" dirty="0" smtClean="0"/>
              <a:t>st</a:t>
            </a:r>
            <a:r>
              <a:rPr lang="en-US" dirty="0" smtClean="0"/>
              <a:t> Instant Game on Facebook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26000"/>
            <a:ext cx="5587892" cy="4860000"/>
          </a:xfrm>
        </p:spPr>
      </p:pic>
    </p:spTree>
    <p:extLst>
      <p:ext uri="{BB962C8B-B14F-4D97-AF65-F5344CB8AC3E}">
        <p14:creationId xmlns:p14="http://schemas.microsoft.com/office/powerpoint/2010/main" val="285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105346"/>
            <a:ext cx="8363272" cy="1080000"/>
          </a:xfrm>
        </p:spPr>
        <p:txBody>
          <a:bodyPr/>
          <a:lstStyle/>
          <a:p>
            <a:r>
              <a:rPr lang="en-US" dirty="0" smtClean="0"/>
              <a:t>Lobby display and features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5336"/>
            <a:ext cx="3898900" cy="33751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BEBB-F592-45FF-A9E6-D0DDC5AB16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Free play, </a:t>
            </a:r>
            <a:r>
              <a:rPr lang="en-US" sz="2400" dirty="0"/>
              <a:t>moving up by gaining </a:t>
            </a:r>
            <a:r>
              <a:rPr lang="en-US" sz="2400" dirty="0" smtClean="0"/>
              <a:t>points</a:t>
            </a:r>
          </a:p>
          <a:p>
            <a:r>
              <a:rPr lang="en-US" sz="2400" dirty="0" smtClean="0"/>
              <a:t>Player information – optional  </a:t>
            </a:r>
          </a:p>
          <a:p>
            <a:r>
              <a:rPr lang="en-US" sz="2400" dirty="0" smtClean="0"/>
              <a:t>Sharing Mechanics such </a:t>
            </a:r>
            <a:r>
              <a:rPr lang="en-US" sz="2400" dirty="0"/>
              <a:t>as </a:t>
            </a:r>
            <a:r>
              <a:rPr lang="en-US" sz="2400" dirty="0" smtClean="0"/>
              <a:t>Gifts &amp; Leaderboard</a:t>
            </a:r>
          </a:p>
          <a:p>
            <a:r>
              <a:rPr lang="en-US" sz="2400" dirty="0" smtClean="0"/>
              <a:t>Monitoring &amp; Analysis tools  </a:t>
            </a:r>
          </a:p>
          <a:p>
            <a:r>
              <a:rPr lang="en-US" sz="2400" dirty="0" smtClean="0"/>
              <a:t>Fully customizable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games">
  <a:themeElements>
    <a:clrScheme name="NeoGames">
      <a:dk1>
        <a:srgbClr val="111111"/>
      </a:dk1>
      <a:lt1>
        <a:sysClr val="window" lastClr="FFFFFF"/>
      </a:lt1>
      <a:dk2>
        <a:srgbClr val="4C4C4C"/>
      </a:dk2>
      <a:lt2>
        <a:srgbClr val="EEECE1"/>
      </a:lt2>
      <a:accent1>
        <a:srgbClr val="F68222"/>
      </a:accent1>
      <a:accent2>
        <a:srgbClr val="777777"/>
      </a:accent2>
      <a:accent3>
        <a:srgbClr val="E7C80B"/>
      </a:accent3>
      <a:accent4>
        <a:srgbClr val="0988C8"/>
      </a:accent4>
      <a:accent5>
        <a:srgbClr val="D322F6"/>
      </a:accent5>
      <a:accent6>
        <a:srgbClr val="E40909"/>
      </a:accent6>
      <a:hlink>
        <a:srgbClr val="2346F5"/>
      </a:hlink>
      <a:folHlink>
        <a:srgbClr val="D322F6"/>
      </a:folHlink>
    </a:clrScheme>
    <a:fontScheme name="NeoGames">
      <a:majorFont>
        <a:latin typeface="Futura Bk BT"/>
        <a:ea typeface=""/>
        <a:cs typeface="Arial"/>
      </a:majorFont>
      <a:minorFont>
        <a:latin typeface="Futura Lt B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Neogames</Template>
  <TotalTime>14184</TotalTime>
  <Words>395</Words>
  <Application>Microsoft Office PowerPoint</Application>
  <PresentationFormat>On-screen Show (4:3)</PresentationFormat>
  <Paragraphs>81</Paragraphs>
  <Slides>15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Neogames</vt:lpstr>
      <vt:lpstr>Lotteries on Facebook, taking it to the next level</vt:lpstr>
      <vt:lpstr>PowerPoint Presentation</vt:lpstr>
      <vt:lpstr>Did you know?</vt:lpstr>
      <vt:lpstr>What can businesses achieve by using Facebook? </vt:lpstr>
      <vt:lpstr>A gaming platform</vt:lpstr>
      <vt:lpstr>Increase in Casino oriented games</vt:lpstr>
      <vt:lpstr>20+ US casino’s have already announced their plans to launch social casino games </vt:lpstr>
      <vt:lpstr>Welcome to the 1st Instant Game on Facebook</vt:lpstr>
      <vt:lpstr>Lobby display and features </vt:lpstr>
      <vt:lpstr>Game Display</vt:lpstr>
      <vt:lpstr>What’s next? </vt:lpstr>
      <vt:lpstr>0 - 102,505 players in 4 months</vt:lpstr>
      <vt:lpstr>So, what can a lottery do with this?</vt:lpstr>
      <vt:lpstr>About us…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PGRI Smart-Tech 2013</dc:title>
  <dc:creator>Yariv Sarig</dc:creator>
  <cp:lastModifiedBy>Susan</cp:lastModifiedBy>
  <cp:revision>61</cp:revision>
  <dcterms:created xsi:type="dcterms:W3CDTF">2013-03-31T07:23:32Z</dcterms:created>
  <dcterms:modified xsi:type="dcterms:W3CDTF">2013-04-10T10:54:04Z</dcterms:modified>
</cp:coreProperties>
</file>