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9" r:id="rId8"/>
    <p:sldId id="263" r:id="rId9"/>
    <p:sldId id="268" r:id="rId10"/>
    <p:sldId id="260" r:id="rId11"/>
    <p:sldId id="264" r:id="rId12"/>
    <p:sldId id="266" r:id="rId13"/>
    <p:sldId id="265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32F31-1D9F-44EF-8C94-E99A3A372A9E}" type="datetimeFigureOut">
              <a:rPr lang="en-GB" smtClean="0"/>
              <a:pPr/>
              <a:t>04/04/2013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3B7E0-5814-4179-A906-6EDE90C78A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warwick@gbg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CE0B7E.972A26F0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5400" dirty="0" smtClean="0"/>
              <a:t>Lotteries Have Nothing to Fear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Warwick Bartlett</a:t>
            </a:r>
          </a:p>
          <a:p>
            <a:r>
              <a:rPr lang="en-GB" dirty="0" smtClean="0"/>
              <a:t>Global Betting &amp; Gaming Consultancy</a:t>
            </a:r>
            <a:endParaRPr lang="en-GB" dirty="0"/>
          </a:p>
        </p:txBody>
      </p:sp>
      <p:pic>
        <p:nvPicPr>
          <p:cNvPr id="4" name="Picture 3" descr="gbg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229200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Propensity to gamble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8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Country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GGY per capita US$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GGY/GDP(%)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Singapore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984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2.28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Australia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1.44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Canada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485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Japan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Hong Kong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383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1.21 </a:t>
                      </a:r>
                      <a:r>
                        <a:rPr lang="en-GB" sz="1400" i="1" dirty="0" smtClean="0"/>
                        <a:t>(excludes</a:t>
                      </a:r>
                      <a:r>
                        <a:rPr lang="en-GB" sz="1400" i="1" baseline="0" dirty="0" smtClean="0"/>
                        <a:t> trips Macau &amp; illegal)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Finland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368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0.83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Italy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345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1.01 </a:t>
                      </a:r>
                      <a:r>
                        <a:rPr lang="en-GB" sz="1400" i="1" dirty="0" smtClean="0"/>
                        <a:t>(excludes illegal)</a:t>
                      </a:r>
                      <a:endParaRPr lang="en-GB" sz="1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New Zealand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UK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306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0.85 </a:t>
                      </a:r>
                      <a:r>
                        <a:rPr lang="en-GB" sz="1400" i="1" dirty="0" smtClean="0"/>
                        <a:t>(eighth)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USA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0.64 </a:t>
                      </a:r>
                      <a:r>
                        <a:rPr lang="en-GB" sz="1400" i="1" dirty="0" smtClean="0"/>
                        <a:t>(excludes</a:t>
                      </a:r>
                      <a:r>
                        <a:rPr lang="en-GB" sz="1400" i="1" baseline="0" dirty="0" smtClean="0"/>
                        <a:t> illegal gambling)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3" descr="gbg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5949281"/>
            <a:ext cx="1440160" cy="52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Future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 legislate State by State</a:t>
            </a:r>
          </a:p>
          <a:p>
            <a:r>
              <a:rPr lang="en-GB" dirty="0" smtClean="0"/>
              <a:t>Three major global egaming hubs</a:t>
            </a:r>
          </a:p>
          <a:p>
            <a:r>
              <a:rPr lang="en-GB" dirty="0" smtClean="0"/>
              <a:t>Lotteries will maintain their pre-eminent gambling status.</a:t>
            </a:r>
            <a:endParaRPr lang="en-GB" dirty="0"/>
          </a:p>
        </p:txBody>
      </p:sp>
      <p:pic>
        <p:nvPicPr>
          <p:cNvPr id="4" name="Picture 3" descr="gbg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869160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Three Hubs – Three Prerequisites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IT Infrastructure</a:t>
            </a:r>
          </a:p>
          <a:p>
            <a:r>
              <a:rPr lang="en-GB" dirty="0" smtClean="0"/>
              <a:t>Gambling expertise</a:t>
            </a:r>
          </a:p>
          <a:p>
            <a:r>
              <a:rPr lang="en-GB" dirty="0" smtClean="0"/>
              <a:t>Time zone</a:t>
            </a:r>
          </a:p>
          <a:p>
            <a:r>
              <a:rPr lang="en-GB" dirty="0" smtClean="0"/>
              <a:t>Tax</a:t>
            </a:r>
            <a:endParaRPr lang="en-GB" dirty="0"/>
          </a:p>
        </p:txBody>
      </p:sp>
      <p:pic>
        <p:nvPicPr>
          <p:cNvPr id="4" name="Picture 3" descr="gbg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869160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Products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TV Bingo </a:t>
            </a:r>
          </a:p>
          <a:p>
            <a:r>
              <a:rPr lang="en-GB" sz="2800" dirty="0" smtClean="0"/>
              <a:t>Developed for Russian market</a:t>
            </a:r>
          </a:p>
          <a:p>
            <a:r>
              <a:rPr lang="en-GB" sz="2800" dirty="0" smtClean="0"/>
              <a:t>In 2001 sold 7.6 million cards and three million people simultaneously played.</a:t>
            </a:r>
          </a:p>
          <a:p>
            <a:r>
              <a:rPr lang="en-GB" sz="2800" dirty="0" smtClean="0"/>
              <a:t>Currently being played in former Yugoslavia.</a:t>
            </a:r>
            <a:endParaRPr lang="en-GB" sz="2800" dirty="0"/>
          </a:p>
        </p:txBody>
      </p:sp>
      <p:pic>
        <p:nvPicPr>
          <p:cNvPr id="4" name="Picture 3" descr="gbg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869160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i="1" dirty="0" smtClean="0"/>
              <a:t>Thank You</a:t>
            </a:r>
            <a:endParaRPr lang="en-GB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4800" i="1" dirty="0" smtClean="0"/>
              <a:t>        </a:t>
            </a:r>
          </a:p>
          <a:p>
            <a:pPr>
              <a:buNone/>
            </a:pPr>
            <a:r>
              <a:rPr lang="en-GB" sz="2800" i="1" dirty="0" smtClean="0"/>
              <a:t>Warwick Bartlett</a:t>
            </a:r>
          </a:p>
          <a:p>
            <a:pPr>
              <a:buNone/>
            </a:pPr>
            <a:r>
              <a:rPr lang="en-GB" sz="2800" i="1" dirty="0" smtClean="0"/>
              <a:t>Global Betting &amp; Gaming Consultancy</a:t>
            </a:r>
          </a:p>
          <a:p>
            <a:pPr>
              <a:buNone/>
            </a:pPr>
            <a:r>
              <a:rPr lang="en-GB" sz="2800" i="1" dirty="0" smtClean="0">
                <a:hlinkClick r:id="rId2"/>
              </a:rPr>
              <a:t>warwick@gbgc.com</a:t>
            </a:r>
            <a:r>
              <a:rPr lang="en-GB" sz="2800" i="1" dirty="0" smtClean="0"/>
              <a:t> </a:t>
            </a:r>
            <a:endParaRPr lang="en-GB" sz="2800" i="1" dirty="0"/>
          </a:p>
        </p:txBody>
      </p:sp>
      <p:pic>
        <p:nvPicPr>
          <p:cNvPr id="4" name="Picture 3" descr="gbgc_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4869160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U.K. Gambling Market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Segment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Outlets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GGY £M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Betting Shops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9,049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2,841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AGC’s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1,820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275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Casino’s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868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Slots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35,852 </a:t>
                      </a:r>
                      <a:r>
                        <a:rPr lang="en-GB" sz="1600" dirty="0" smtClean="0"/>
                        <a:t>(number of</a:t>
                      </a:r>
                      <a:r>
                        <a:rPr lang="hr-HR" sz="1600" dirty="0" smtClean="0"/>
                        <a:t> machines</a:t>
                      </a:r>
                      <a:r>
                        <a:rPr lang="en-GB" sz="1600" dirty="0" smtClean="0"/>
                        <a:t>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1,447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Bingo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697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404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UK Internet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2,784 </a:t>
                      </a:r>
                      <a:r>
                        <a:rPr lang="en-GB" i="1" dirty="0" smtClean="0"/>
                        <a:t>(GBGC</a:t>
                      </a:r>
                      <a:r>
                        <a:rPr lang="en-GB" i="1" baseline="0" dirty="0" smtClean="0"/>
                        <a:t> estimate)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gbg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869160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National Lottery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Sales 2011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£M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Lotto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2,475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Lotto Plus 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101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Thunderball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330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Instants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1,725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Hotpicks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199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Daily Play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4.3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Euro Millions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1,666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6,503 </a:t>
                      </a:r>
                      <a:r>
                        <a:rPr lang="en-GB" i="1" dirty="0" smtClean="0"/>
                        <a:t>($10,079)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gbg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5013176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Society Lotteries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Lottery by type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Revenue £M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Society</a:t>
                      </a:r>
                      <a:r>
                        <a:rPr lang="en-GB" baseline="0" dirty="0" smtClean="0"/>
                        <a:t> Lottery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476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298 (both)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Internet</a:t>
                      </a:r>
                      <a:r>
                        <a:rPr lang="en-GB" baseline="0" dirty="0" smtClean="0"/>
                        <a:t> Society Lottery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gbg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869160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Ladbrokes Victoria Train Station</a:t>
            </a:r>
            <a:endParaRPr lang="en-GB" dirty="0"/>
          </a:p>
        </p:txBody>
      </p:sp>
      <p:pic>
        <p:nvPicPr>
          <p:cNvPr id="4" name="Content Placeholder 3" descr="Ladbrokes%20Victoria%20Train%20St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  <p:pic>
        <p:nvPicPr>
          <p:cNvPr id="5" name="Picture 3" descr="gbgc_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6165304"/>
            <a:ext cx="1224136" cy="44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Shop</a:t>
            </a:r>
            <a:endParaRPr lang="en-GB" dirty="0"/>
          </a:p>
        </p:txBody>
      </p:sp>
      <p:pic>
        <p:nvPicPr>
          <p:cNvPr id="4" name="Content Placeholder 3" descr="ladbrok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74764" y="1600200"/>
            <a:ext cx="3394472" cy="4525963"/>
          </a:xfrm>
        </p:spPr>
      </p:pic>
      <p:pic>
        <p:nvPicPr>
          <p:cNvPr id="5" name="Picture 3" descr="gbgc_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5301208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Odds Comparison Sites</a:t>
            </a: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40769"/>
            <a:ext cx="822960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UK gambler- conditioned by competition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Discerning in his choice</a:t>
            </a:r>
          </a:p>
          <a:p>
            <a:r>
              <a:rPr lang="en-GB" dirty="0" smtClean="0"/>
              <a:t>Hunt is for Value</a:t>
            </a:r>
          </a:p>
          <a:p>
            <a:r>
              <a:rPr lang="en-GB" dirty="0" smtClean="0"/>
              <a:t>Speed of Service- essential</a:t>
            </a:r>
          </a:p>
          <a:p>
            <a:r>
              <a:rPr lang="en-GB" dirty="0" smtClean="0"/>
              <a:t>Loyalty programmes and free bets</a:t>
            </a:r>
          </a:p>
          <a:p>
            <a:endParaRPr lang="en-GB" dirty="0"/>
          </a:p>
        </p:txBody>
      </p:sp>
      <p:pic>
        <p:nvPicPr>
          <p:cNvPr id="4" name="Picture 3" descr="gbg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5301208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Profit % per runner HR</a:t>
            </a:r>
            <a:endParaRPr lang="en-GB" dirty="0"/>
          </a:p>
        </p:txBody>
      </p:sp>
      <p:pic>
        <p:nvPicPr>
          <p:cNvPr id="4" name="Content Placeholder 3" descr="cid:image003.png@01CE0B7E.972A26F0"/>
          <p:cNvPicPr>
            <a:picLocks noGrp="1"/>
          </p:cNvPicPr>
          <p:nvPr>
            <p:ph idx="1"/>
          </p:nvPr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403648" y="1844824"/>
            <a:ext cx="619268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gbgc_log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5085184"/>
            <a:ext cx="2016224" cy="7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274</Words>
  <Application>Microsoft Office PowerPoint</Application>
  <PresentationFormat>On-screen Show (4:3)</PresentationFormat>
  <Paragraphs>117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Lotteries Have Nothing to Fear</vt:lpstr>
      <vt:lpstr>U.K. Gambling Market</vt:lpstr>
      <vt:lpstr>National Lottery</vt:lpstr>
      <vt:lpstr>Society Lotteries</vt:lpstr>
      <vt:lpstr>Ladbrokes Victoria Train Station</vt:lpstr>
      <vt:lpstr>2nd Shop</vt:lpstr>
      <vt:lpstr>Odds Comparison Sites</vt:lpstr>
      <vt:lpstr>UK gambler- conditioned by competition</vt:lpstr>
      <vt:lpstr>Profit % per runner HR</vt:lpstr>
      <vt:lpstr>Propensity to gamble</vt:lpstr>
      <vt:lpstr>The Future</vt:lpstr>
      <vt:lpstr>Three Hubs – Three Prerequisites</vt:lpstr>
      <vt:lpstr>Future Products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Lotteries Have Nothing to Fear</dc:title>
  <dc:creator>Warwick Bartlett</dc:creator>
  <cp:lastModifiedBy>Warwick Bartlett</cp:lastModifiedBy>
  <cp:revision>34</cp:revision>
  <dcterms:created xsi:type="dcterms:W3CDTF">2013-02-14T12:49:24Z</dcterms:created>
  <dcterms:modified xsi:type="dcterms:W3CDTF">2013-04-04T09:35:45Z</dcterms:modified>
</cp:coreProperties>
</file>