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6F69E-A324-4AFF-B514-D9675BF91C35}" type="datetimeFigureOut">
              <a:rPr lang="en-US" smtClean="0"/>
              <a:t>4/5/2013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FFBC16-9B79-4333-A8F2-74D573367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783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931375A-27E7-4355-9B0F-19845BBB41F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41EFD-A742-420F-99EC-60B532C72E81}" type="datetimeFigureOut">
              <a:rPr lang="en-US" smtClean="0"/>
              <a:t>4/5/2013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FBAB8-DBAC-436B-8289-88F3B4856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372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41EFD-A742-420F-99EC-60B532C72E81}" type="datetimeFigureOut">
              <a:rPr lang="en-US" smtClean="0"/>
              <a:t>4/5/2013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FBAB8-DBAC-436B-8289-88F3B4856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329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41EFD-A742-420F-99EC-60B532C72E81}" type="datetimeFigureOut">
              <a:rPr lang="en-US" smtClean="0"/>
              <a:t>4/5/2013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FBAB8-DBAC-436B-8289-88F3B4856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61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41EFD-A742-420F-99EC-60B532C72E81}" type="datetimeFigureOut">
              <a:rPr lang="en-US" smtClean="0"/>
              <a:t>4/5/2013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FBAB8-DBAC-436B-8289-88F3B4856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775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41EFD-A742-420F-99EC-60B532C72E81}" type="datetimeFigureOut">
              <a:rPr lang="en-US" smtClean="0"/>
              <a:t>4/5/2013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FBAB8-DBAC-436B-8289-88F3B4856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185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41EFD-A742-420F-99EC-60B532C72E81}" type="datetimeFigureOut">
              <a:rPr lang="en-US" smtClean="0"/>
              <a:t>4/5/2013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FBAB8-DBAC-436B-8289-88F3B4856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552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41EFD-A742-420F-99EC-60B532C72E81}" type="datetimeFigureOut">
              <a:rPr lang="en-US" smtClean="0"/>
              <a:t>4/5/2013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FBAB8-DBAC-436B-8289-88F3B4856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673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41EFD-A742-420F-99EC-60B532C72E81}" type="datetimeFigureOut">
              <a:rPr lang="en-US" smtClean="0"/>
              <a:t>4/5/2013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FBAB8-DBAC-436B-8289-88F3B4856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67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41EFD-A742-420F-99EC-60B532C72E81}" type="datetimeFigureOut">
              <a:rPr lang="en-US" smtClean="0"/>
              <a:t>4/5/2013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FBAB8-DBAC-436B-8289-88F3B4856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427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41EFD-A742-420F-99EC-60B532C72E81}" type="datetimeFigureOut">
              <a:rPr lang="en-US" smtClean="0"/>
              <a:t>4/5/2013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FBAB8-DBAC-436B-8289-88F3B4856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728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41EFD-A742-420F-99EC-60B532C72E81}" type="datetimeFigureOut">
              <a:rPr lang="en-US" smtClean="0"/>
              <a:t>4/5/2013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FBAB8-DBAC-436B-8289-88F3B4856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480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441EFD-A742-420F-99EC-60B532C72E81}" type="datetimeFigureOut">
              <a:rPr lang="en-US" smtClean="0"/>
              <a:t>4/5/2013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4FBAB8-DBAC-436B-8289-88F3B4856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297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hyperlink" Target="http://en.wikipedia.org/wiki/File:Dealornodealaus2006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en.wikipedia.org/wiki/File:WWTBAM2010falllogo.pn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33613" y="4549775"/>
            <a:ext cx="4848225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+mn-lt"/>
                <a:cs typeface="+mn-cs"/>
              </a:rPr>
              <a:t>In 8 episodes the Michigan Lottery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+mn-lt"/>
                <a:cs typeface="+mn-cs"/>
              </a:rPr>
              <a:t>paid out over $27,000,000 in prizes to 96 different contestants!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b="1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+mn-lt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5625" y="762000"/>
            <a:ext cx="5664200" cy="4070350"/>
          </a:xfrm>
          <a:prstGeom prst="rect">
            <a:avLst/>
          </a:prstGeom>
          <a:noFill/>
          <a:ln>
            <a:noFill/>
          </a:ln>
          <a:effectLst>
            <a:outerShdw blurRad="177800" dist="114300" dir="2700000" sx="101000" sy="101000" algn="ctr" rotWithShape="0">
              <a:schemeClr val="tx1">
                <a:alpha val="67000"/>
              </a:scheme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3524258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IMG_055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981200"/>
            <a:ext cx="2546350" cy="3832225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67000"/>
              </a:srgbClr>
            </a:outerShdw>
          </a:effectLst>
          <a:extLst/>
        </p:spPr>
      </p:pic>
      <p:sp>
        <p:nvSpPr>
          <p:cNvPr id="23554" name="Rectangle 5"/>
          <p:cNvSpPr>
            <a:spLocks noChangeArrowheads="1"/>
          </p:cNvSpPr>
          <p:nvPr/>
        </p:nvSpPr>
        <p:spPr bwMode="auto">
          <a:xfrm>
            <a:off x="3295650" y="1892300"/>
            <a:ext cx="39433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1" u="sng">
                <a:latin typeface="Calibri" pitchFamily="34" charset="0"/>
              </a:rPr>
              <a:t>This is how we do it….</a:t>
            </a:r>
            <a:endParaRPr lang="en-US" sz="2400"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95650" y="2667000"/>
            <a:ext cx="5530850" cy="306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fontAlgn="auto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+mn-lt"/>
                <a:cs typeface="+mn-cs"/>
              </a:rPr>
              <a:t>$10 “Golden Ticket” instant game</a:t>
            </a:r>
            <a:endParaRPr lang="en-US" sz="2000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+mn-lt"/>
                <a:cs typeface="+mn-cs"/>
              </a:rPr>
              <a:t>$5,000,000 guaranteed grand </a:t>
            </a:r>
            <a:r>
              <a:rPr lang="en-US" sz="2000" dirty="0">
                <a:latin typeface="+mn-lt"/>
                <a:cs typeface="+mn-cs"/>
              </a:rPr>
              <a:t>p</a:t>
            </a:r>
            <a:r>
              <a:rPr lang="en-US" sz="2000" dirty="0">
                <a:latin typeface="+mn-lt"/>
                <a:cs typeface="+mn-cs"/>
              </a:rPr>
              <a:t>rize per episode (Cost of annuity = $3,675,000)</a:t>
            </a:r>
          </a:p>
          <a:p>
            <a:pPr marL="285750" indent="-285750" fontAlgn="auto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+mn-lt"/>
                <a:cs typeface="+mn-cs"/>
              </a:rPr>
              <a:t>13 episodes designed to promote lottery winners</a:t>
            </a:r>
          </a:p>
          <a:p>
            <a:pPr marL="285750" indent="-285750" fontAlgn="auto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+mn-lt"/>
                <a:cs typeface="+mn-cs"/>
              </a:rPr>
              <a:t>Approximately </a:t>
            </a:r>
            <a:r>
              <a:rPr lang="en-US" sz="2000" dirty="0">
                <a:latin typeface="+mn-lt"/>
                <a:cs typeface="+mn-cs"/>
              </a:rPr>
              <a:t>2</a:t>
            </a:r>
            <a:r>
              <a:rPr lang="en-US" sz="2000" dirty="0">
                <a:latin typeface="+mn-lt"/>
                <a:cs typeface="+mn-cs"/>
              </a:rPr>
              <a:t> </a:t>
            </a:r>
            <a:r>
              <a:rPr lang="en-US" sz="2000" dirty="0">
                <a:latin typeface="+mn-lt"/>
                <a:cs typeface="+mn-cs"/>
              </a:rPr>
              <a:t>million tickets a week sold nationally </a:t>
            </a:r>
            <a:r>
              <a:rPr lang="en-US" sz="2000" dirty="0">
                <a:latin typeface="+mn-lt"/>
                <a:cs typeface="+mn-cs"/>
              </a:rPr>
              <a:t>covers a $5,000,000 </a:t>
            </a:r>
            <a:r>
              <a:rPr lang="en-US" sz="2000" dirty="0">
                <a:latin typeface="+mn-lt"/>
                <a:cs typeface="+mn-cs"/>
              </a:rPr>
              <a:t>annuitized </a:t>
            </a:r>
            <a:r>
              <a:rPr lang="en-US" sz="2000" dirty="0">
                <a:latin typeface="+mn-lt"/>
                <a:cs typeface="+mn-cs"/>
              </a:rPr>
              <a:t>prize </a:t>
            </a:r>
            <a:r>
              <a:rPr lang="en-US" sz="2000" dirty="0">
                <a:latin typeface="+mn-lt"/>
                <a:cs typeface="+mn-cs"/>
              </a:rPr>
              <a:t>.</a:t>
            </a:r>
            <a:endParaRPr lang="en-US" sz="20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3556" name="TextBox 1"/>
          <p:cNvSpPr txBox="1">
            <a:spLocks noChangeArrowheads="1"/>
          </p:cNvSpPr>
          <p:nvPr/>
        </p:nvSpPr>
        <p:spPr bwMode="auto">
          <a:xfrm>
            <a:off x="457200" y="457200"/>
            <a:ext cx="8339138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en-US" sz="8000">
                <a:latin typeface="Impact" pitchFamily="34" charset="0"/>
              </a:rPr>
              <a:t>$5,000,000 A WEEK!</a:t>
            </a:r>
          </a:p>
        </p:txBody>
      </p:sp>
    </p:spTree>
    <p:extLst>
      <p:ext uri="{BB962C8B-B14F-4D97-AF65-F5344CB8AC3E}">
        <p14:creationId xmlns:p14="http://schemas.microsoft.com/office/powerpoint/2010/main" val="356771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2348856" y="228600"/>
            <a:ext cx="4670125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6600" b="1" u="sng" dirty="0">
                <a:latin typeface="Calibri" pitchFamily="34" charset="0"/>
              </a:rPr>
              <a:t>THANK YOU!</a:t>
            </a:r>
            <a:endParaRPr lang="en-US" sz="5400" dirty="0">
              <a:latin typeface="Calibri" pitchFamily="34" charset="0"/>
            </a:endParaRPr>
          </a:p>
        </p:txBody>
      </p:sp>
      <p:pic>
        <p:nvPicPr>
          <p:cNvPr id="2" name="Bo Schembechler The Team Speech(1)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7200" y="1447800"/>
            <a:ext cx="8266288" cy="4649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211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IMG_0547.jpg"/>
          <p:cNvPicPr>
            <a:picLocks noChangeAspect="1" noChangeArrowheads="1"/>
          </p:cNvPicPr>
          <p:nvPr/>
        </p:nvPicPr>
        <p:blipFill rotWithShape="1">
          <a:blip r:embed="rId2"/>
          <a:srcRect t="15833"/>
          <a:stretch/>
        </p:blipFill>
        <p:spPr bwMode="auto">
          <a:xfrm rot="21257677">
            <a:off x="566738" y="379413"/>
            <a:ext cx="3124200" cy="1746250"/>
          </a:xfrm>
          <a:prstGeom prst="rect">
            <a:avLst/>
          </a:prstGeom>
          <a:noFill/>
          <a:effectLst>
            <a:outerShdw blurRad="177800" dist="50800" dir="5400000" sx="101000" sy="101000" algn="ctr" rotWithShape="0">
              <a:srgbClr val="000000">
                <a:alpha val="67000"/>
              </a:srgbClr>
            </a:outerShdw>
          </a:effectLst>
          <a:extLst/>
        </p:spPr>
      </p:pic>
      <p:pic>
        <p:nvPicPr>
          <p:cNvPr id="9222" name="Picture 6" descr="D:\IMG_0178.jpg"/>
          <p:cNvPicPr>
            <a:picLocks noChangeAspect="1" noChangeArrowheads="1"/>
          </p:cNvPicPr>
          <p:nvPr/>
        </p:nvPicPr>
        <p:blipFill rotWithShape="1">
          <a:blip r:embed="rId3"/>
          <a:srcRect l="16141" t="21417" r="4510" b="6832"/>
          <a:stretch/>
        </p:blipFill>
        <p:spPr bwMode="auto">
          <a:xfrm rot="518986">
            <a:off x="498475" y="2163763"/>
            <a:ext cx="3260725" cy="1963737"/>
          </a:xfrm>
          <a:prstGeom prst="rect">
            <a:avLst/>
          </a:prstGeom>
          <a:noFill/>
          <a:effectLst>
            <a:outerShdw blurRad="177800" dist="50800" dir="5400000" sx="101000" sy="101000" algn="ctr" rotWithShape="0">
              <a:srgbClr val="000000">
                <a:alpha val="67000"/>
              </a:srgbClr>
            </a:outerShdw>
          </a:effectLst>
          <a:extLst/>
        </p:spPr>
      </p:pic>
      <p:pic>
        <p:nvPicPr>
          <p:cNvPr id="9220" name="Picture 4" descr="D:\IMG_0303.jpg"/>
          <p:cNvPicPr>
            <a:picLocks noChangeAspect="1" noChangeArrowheads="1"/>
          </p:cNvPicPr>
          <p:nvPr/>
        </p:nvPicPr>
        <p:blipFill rotWithShape="1">
          <a:blip r:embed="rId4"/>
          <a:srcRect l="7572" t="13008" r="11578" b="5770"/>
          <a:stretch/>
        </p:blipFill>
        <p:spPr bwMode="auto">
          <a:xfrm rot="21234501">
            <a:off x="592138" y="4286250"/>
            <a:ext cx="3184525" cy="2128838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67000"/>
              </a:srgbClr>
            </a:outerShdw>
          </a:effectLst>
          <a:extLst/>
        </p:spPr>
      </p:pic>
      <p:sp>
        <p:nvSpPr>
          <p:cNvPr id="10" name="TextBox 9"/>
          <p:cNvSpPr txBox="1"/>
          <p:nvPr/>
        </p:nvSpPr>
        <p:spPr>
          <a:xfrm>
            <a:off x="4191000" y="2598738"/>
            <a:ext cx="4848225" cy="4524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u="sng" dirty="0">
                <a:latin typeface="+mn-lt"/>
                <a:cs typeface="+mn-cs"/>
              </a:rPr>
              <a:t>Winner Awareness!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u="sng" dirty="0"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+mn-lt"/>
                <a:cs typeface="+mn-cs"/>
              </a:rPr>
              <a:t>Contestants were each awarded a $5,000 appearance fee and waived their anonymity.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+mn-lt"/>
                <a:cs typeface="+mn-cs"/>
              </a:rPr>
              <a:t>The show aired statewide giving millions of people the opportunity to see actual lottery winners!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b="1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+mn-lt"/>
              <a:cs typeface="+mn-cs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00600" y="260350"/>
            <a:ext cx="3657600" cy="2628900"/>
          </a:xfrm>
          <a:prstGeom prst="rect">
            <a:avLst/>
          </a:prstGeom>
          <a:noFill/>
          <a:ln>
            <a:noFill/>
          </a:ln>
          <a:effectLst>
            <a:outerShdw blurRad="177800" dist="114300" dir="2700000" sx="101000" sy="101000" algn="ctr" rotWithShape="0">
              <a:schemeClr val="tx1">
                <a:alpha val="67000"/>
              </a:scheme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96563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Wallpaper"/>
          <p:cNvPicPr>
            <a:picLocks noChangeAspect="1" noChangeArrowheads="1"/>
          </p:cNvPicPr>
          <p:nvPr/>
        </p:nvPicPr>
        <p:blipFill rotWithShape="1">
          <a:blip r:embed="rId2"/>
          <a:srcRect l="5666" t="30805" r="28501" b="42370"/>
          <a:stretch/>
        </p:blipFill>
        <p:spPr bwMode="auto">
          <a:xfrm>
            <a:off x="4500563" y="495300"/>
            <a:ext cx="4300537" cy="131445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67000"/>
              </a:srgbClr>
            </a:outerShdw>
          </a:effectLst>
          <a:extLst/>
        </p:spPr>
      </p:pic>
      <p:sp>
        <p:nvSpPr>
          <p:cNvPr id="16386" name="TextBox 7"/>
          <p:cNvSpPr txBox="1">
            <a:spLocks noChangeArrowheads="1"/>
          </p:cNvSpPr>
          <p:nvPr/>
        </p:nvSpPr>
        <p:spPr bwMode="auto">
          <a:xfrm>
            <a:off x="4746625" y="2362200"/>
            <a:ext cx="37338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en-US" sz="2800" b="1"/>
              <a:t>The highest episode total payout - $77,000</a:t>
            </a:r>
          </a:p>
        </p:txBody>
      </p:sp>
      <p:pic>
        <p:nvPicPr>
          <p:cNvPr id="2056" name="Picture 8" descr="http://i2.cdn.turner.com/cnn/dam/assets/120510014339-jeopardy-power-players-week-story-to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3733800"/>
            <a:ext cx="4572000" cy="257175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67000"/>
              </a:srgbClr>
            </a:outerShdw>
          </a:effectLst>
          <a:extLst/>
        </p:spPr>
      </p:pic>
      <p:pic>
        <p:nvPicPr>
          <p:cNvPr id="2058" name="Picture 10" descr="http://bibliophilica.files.wordpress.com/2011/06/jeopardy_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7500" y="714375"/>
            <a:ext cx="3619500" cy="2714625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>
                <a:alpha val="67000"/>
              </a:scheme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254864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America's Favorite Game Show hosts greet the Pacific Northwest audience."/>
          <p:cNvPicPr>
            <a:picLocks noChangeAspect="1" noChangeArrowheads="1"/>
          </p:cNvPicPr>
          <p:nvPr/>
        </p:nvPicPr>
        <p:blipFill rotWithShape="1">
          <a:blip r:embed="rId2"/>
          <a:srcRect l="21137" r="24776"/>
          <a:stretch/>
        </p:blipFill>
        <p:spPr bwMode="auto">
          <a:xfrm>
            <a:off x="381000" y="457200"/>
            <a:ext cx="3019425" cy="3113088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67000"/>
              </a:srgbClr>
            </a:outerShdw>
          </a:effectLst>
          <a:extLst/>
        </p:spPr>
      </p:pic>
      <p:pic>
        <p:nvPicPr>
          <p:cNvPr id="5128" name="Picture 8" descr="The Marketing and Publicity department gather for a group shot behind the Wheel."/>
          <p:cNvPicPr>
            <a:picLocks noChangeAspect="1" noChangeArrowheads="1"/>
          </p:cNvPicPr>
          <p:nvPr/>
        </p:nvPicPr>
        <p:blipFill rotWithShape="1">
          <a:blip r:embed="rId3"/>
          <a:srcRect l="3164" t="35449" r="2267" b="2592"/>
          <a:stretch/>
        </p:blipFill>
        <p:spPr bwMode="auto">
          <a:xfrm>
            <a:off x="990600" y="3886200"/>
            <a:ext cx="7156450" cy="2614613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67000"/>
              </a:srgbClr>
            </a:outerShdw>
          </a:effectLst>
          <a:extLst/>
        </p:spPr>
      </p:pic>
      <p:pic>
        <p:nvPicPr>
          <p:cNvPr id="5132" name="Picture 12" descr="http://images1.wikia.nocookie.net/__cb20120228212502/logopedia/images/thumb/a/a1/WOF-S-27-logo.jpg/1000px-WOF-S-27-logo.jpg"/>
          <p:cNvPicPr>
            <a:picLocks noChangeAspect="1" noChangeArrowheads="1"/>
          </p:cNvPicPr>
          <p:nvPr/>
        </p:nvPicPr>
        <p:blipFill rotWithShape="1">
          <a:blip r:embed="rId4"/>
          <a:srcRect l="15490" t="11706" r="13965" b="43075"/>
          <a:stretch/>
        </p:blipFill>
        <p:spPr bwMode="auto">
          <a:xfrm>
            <a:off x="4267200" y="381000"/>
            <a:ext cx="3879850" cy="1400175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67000"/>
              </a:srgbClr>
            </a:outerShdw>
          </a:effectLst>
          <a:extLst/>
        </p:spPr>
      </p:pic>
      <p:sp>
        <p:nvSpPr>
          <p:cNvPr id="17412" name="TextBox 5"/>
          <p:cNvSpPr txBox="1">
            <a:spLocks noChangeArrowheads="1"/>
          </p:cNvSpPr>
          <p:nvPr/>
        </p:nvSpPr>
        <p:spPr bwMode="auto">
          <a:xfrm>
            <a:off x="4267200" y="2414588"/>
            <a:ext cx="424497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en-US" sz="2800" b="1"/>
              <a:t>The highest episode total payout - $1,026,080</a:t>
            </a:r>
          </a:p>
        </p:txBody>
      </p:sp>
    </p:spTree>
    <p:extLst>
      <p:ext uri="{BB962C8B-B14F-4D97-AF65-F5344CB8AC3E}">
        <p14:creationId xmlns:p14="http://schemas.microsoft.com/office/powerpoint/2010/main" val="100424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7143" b="9775"/>
          <a:stretch/>
        </p:blipFill>
        <p:spPr>
          <a:xfrm>
            <a:off x="228600" y="304800"/>
            <a:ext cx="3378200" cy="4210050"/>
          </a:xfrm>
          <a:prstGeom prst="rect">
            <a:avLst/>
          </a:prstGeom>
          <a:effectLst>
            <a:outerShdw blurRad="50800" dist="50800" dir="5400000" algn="ctr" rotWithShape="0">
              <a:schemeClr val="tx1">
                <a:alpha val="67000"/>
              </a:schemeClr>
            </a:outerShdw>
          </a:effectLst>
        </p:spPr>
      </p:pic>
      <p:pic>
        <p:nvPicPr>
          <p:cNvPr id="3080" name="Picture 8" descr="http://www.nbc.com/Deal_or_No_Deal/images/photos/scet/2432/NUP_131608_001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3581400"/>
            <a:ext cx="3810000" cy="257175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67000"/>
              </a:srgbClr>
            </a:outerShdw>
          </a:effectLst>
          <a:extLst/>
        </p:spPr>
      </p:pic>
      <p:pic>
        <p:nvPicPr>
          <p:cNvPr id="3082" name="Picture 10" descr="Dealornodealaus2006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14800" y="420688"/>
            <a:ext cx="4221163" cy="123825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67000"/>
              </a:srgbClr>
            </a:outerShdw>
          </a:effectLst>
          <a:extLst/>
        </p:spPr>
      </p:pic>
      <p:sp>
        <p:nvSpPr>
          <p:cNvPr id="18436" name="Rectangle 8"/>
          <p:cNvSpPr>
            <a:spLocks noChangeArrowheads="1"/>
          </p:cNvSpPr>
          <p:nvPr/>
        </p:nvSpPr>
        <p:spPr bwMode="auto">
          <a:xfrm>
            <a:off x="4587875" y="2057400"/>
            <a:ext cx="402272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 b="1">
                <a:latin typeface="Calibri" pitchFamily="34" charset="0"/>
              </a:rPr>
              <a:t>Offers $1,000,000 top prizes -not guaranteed.</a:t>
            </a:r>
          </a:p>
          <a:p>
            <a:endParaRPr lang="en-US" sz="1600" i="1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97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WWTBAM2010falllogo.pn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381000"/>
            <a:ext cx="3200400" cy="320040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67000"/>
              </a:srgbClr>
            </a:outerShdw>
          </a:effectLst>
          <a:extLst/>
        </p:spPr>
      </p:pic>
      <p:sp>
        <p:nvSpPr>
          <p:cNvPr id="19458" name="Rectangle 1"/>
          <p:cNvSpPr>
            <a:spLocks noChangeArrowheads="1"/>
          </p:cNvSpPr>
          <p:nvPr/>
        </p:nvSpPr>
        <p:spPr bwMode="auto">
          <a:xfrm>
            <a:off x="3733800" y="381000"/>
            <a:ext cx="48768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800">
                <a:latin typeface="Calibri" pitchFamily="34" charset="0"/>
              </a:rPr>
              <a:t>On the ABC Primetime version (1999 – 2002) only seven contestants correctly answered all 15 questions and won the top prize of $1,000,000</a:t>
            </a:r>
            <a:r>
              <a:rPr lang="en-US" sz="2800" b="1">
                <a:latin typeface="Calibri" pitchFamily="34" charset="0"/>
              </a:rPr>
              <a:t>!</a:t>
            </a:r>
          </a:p>
        </p:txBody>
      </p:sp>
      <p:pic>
        <p:nvPicPr>
          <p:cNvPr id="8196" name="Picture 4" descr="http://static.guim.co.uk/sys-images/Guardian/Pix/pictures/2010/7/11/1278852627917/Regis-Philbin-Who-Wants-T-00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3962400"/>
            <a:ext cx="4381500" cy="262890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67000"/>
              </a:srgbClr>
            </a:outerShdw>
          </a:effectLst>
          <a:extLst/>
        </p:spPr>
      </p:pic>
      <p:pic>
        <p:nvPicPr>
          <p:cNvPr id="8198" name="Picture 6" descr="https://encrypted-tbn3.gstatic.com/images?q=tbn:ANd9GcRCmxqMizupbzAtWShQR7GtgAOIvu5-xTXPRJQ3fflQKavmj0zwN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06875" y="2971800"/>
            <a:ext cx="3778250" cy="281940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67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224420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752600"/>
            <a:ext cx="8480425" cy="32099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>
                <a:alpha val="67000"/>
              </a:scheme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210225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901134">
            <a:off x="831850" y="969963"/>
            <a:ext cx="3295650" cy="4797425"/>
          </a:xfrm>
          <a:prstGeom prst="rect">
            <a:avLst/>
          </a:prstGeom>
          <a:noFill/>
          <a:ln>
            <a:noFill/>
          </a:ln>
          <a:effectLst>
            <a:outerShdw blurRad="495300" dist="76200" dir="2700000" algn="ctr" rotWithShape="0">
              <a:schemeClr val="tx1">
                <a:alpha val="67000"/>
              </a:schemeClr>
            </a:outerShdw>
          </a:effectLst>
          <a:extLst/>
        </p:spPr>
      </p:pic>
      <p:sp>
        <p:nvSpPr>
          <p:cNvPr id="3" name="Oval 2"/>
          <p:cNvSpPr/>
          <p:nvPr/>
        </p:nvSpPr>
        <p:spPr>
          <a:xfrm>
            <a:off x="228600" y="1219200"/>
            <a:ext cx="685800" cy="609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507" name="TextBox 3"/>
          <p:cNvSpPr txBox="1">
            <a:spLocks noChangeArrowheads="1"/>
          </p:cNvSpPr>
          <p:nvPr/>
        </p:nvSpPr>
        <p:spPr bwMode="auto">
          <a:xfrm rot="-1458286">
            <a:off x="280988" y="1366838"/>
            <a:ext cx="533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en-US" b="1"/>
              <a:t>$10</a:t>
            </a:r>
          </a:p>
        </p:txBody>
      </p:sp>
      <p:sp>
        <p:nvSpPr>
          <p:cNvPr id="21508" name="TextBox 4"/>
          <p:cNvSpPr txBox="1">
            <a:spLocks noChangeArrowheads="1"/>
          </p:cNvSpPr>
          <p:nvPr/>
        </p:nvSpPr>
        <p:spPr bwMode="auto">
          <a:xfrm>
            <a:off x="4038600" y="457200"/>
            <a:ext cx="46482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en-US" sz="2800" b="1"/>
              <a:t>Play the “Golden Ticket” for your chance to get on the </a:t>
            </a:r>
          </a:p>
          <a:p>
            <a:pPr algn="ctr"/>
            <a:r>
              <a:rPr lang="en-US" sz="2800" b="1"/>
              <a:t>National  Lottery Game Show!</a:t>
            </a: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4543425" y="2209800"/>
            <a:ext cx="41433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 u="sng">
                <a:latin typeface="Calibri" pitchFamily="34" charset="0"/>
              </a:rPr>
              <a:t>Entry Mechanism:</a:t>
            </a:r>
          </a:p>
          <a:p>
            <a:endParaRPr lang="en-US">
              <a:latin typeface="Calibri" pitchFamily="34" charset="0"/>
            </a:endParaRPr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4572000" y="2667000"/>
            <a:ext cx="4267200" cy="233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>
                <a:latin typeface="Calibri" pitchFamily="34" charset="0"/>
              </a:rPr>
              <a:t>Contestant drawings from $1,000 winners on the “Golden Ticket” instant game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>
                <a:latin typeface="Calibri" pitchFamily="34" charset="0"/>
              </a:rPr>
              <a:t>$1,000 prizes require claim center validation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>
                <a:latin typeface="Calibri" pitchFamily="34" charset="0"/>
              </a:rPr>
              <a:t>Easy way to collect required contestant information</a:t>
            </a:r>
          </a:p>
        </p:txBody>
      </p:sp>
    </p:spTree>
    <p:extLst>
      <p:ext uri="{BB962C8B-B14F-4D97-AF65-F5344CB8AC3E}">
        <p14:creationId xmlns:p14="http://schemas.microsoft.com/office/powerpoint/2010/main" val="59109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Box 4"/>
          <p:cNvSpPr txBox="1">
            <a:spLocks noChangeArrowheads="1"/>
          </p:cNvSpPr>
          <p:nvPr/>
        </p:nvSpPr>
        <p:spPr bwMode="auto">
          <a:xfrm>
            <a:off x="0" y="406400"/>
            <a:ext cx="91440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en-US" sz="2800" b="1"/>
              <a:t>$10 Golden Ticket Prize Structure</a:t>
            </a:r>
          </a:p>
          <a:p>
            <a:pPr algn="ctr"/>
            <a:r>
              <a:rPr lang="en-US" b="1"/>
              <a:t>26 Million Tickets Funding 13 Episodes</a:t>
            </a:r>
          </a:p>
        </p:txBody>
      </p:sp>
      <p:sp>
        <p:nvSpPr>
          <p:cNvPr id="22530" name="TextBox 7"/>
          <p:cNvSpPr txBox="1">
            <a:spLocks noChangeArrowheads="1"/>
          </p:cNvSpPr>
          <p:nvPr/>
        </p:nvSpPr>
        <p:spPr bwMode="auto">
          <a:xfrm>
            <a:off x="6600825" y="3276600"/>
            <a:ext cx="25527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en-US" sz="2000"/>
              <a:t>T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457200" y="1337529"/>
          <a:ext cx="8229600" cy="438089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dir="5400000" algn="ctr" rotWithShape="0">
                    <a:srgbClr val="000000">
                      <a:alpha val="67000"/>
                    </a:srgbClr>
                  </a:outerShdw>
                </a:effectLst>
                <a:tableStyleId>{5C22544A-7EE6-4342-B048-85BDC9FD1C3A}</a:tableStyleId>
              </a:tblPr>
              <a:tblGrid>
                <a:gridCol w="2363821"/>
                <a:gridCol w="1935804"/>
                <a:gridCol w="3929975"/>
              </a:tblGrid>
              <a:tr h="89240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u="none" strike="noStrike" dirty="0">
                          <a:effectLst/>
                        </a:rPr>
                        <a:t>PRIZE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721" marR="8721" marT="872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u="none" strike="noStrike" dirty="0">
                          <a:effectLst/>
                        </a:rPr>
                        <a:t>COST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721" marR="8721" marT="872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u="none" strike="noStrike" dirty="0">
                          <a:effectLst/>
                        </a:rPr>
                        <a:t>% GROSS SALES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721" marR="8721" marT="8721" marB="0" anchor="ctr"/>
                </a:tc>
              </a:tr>
              <a:tr h="29746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u="none" strike="noStrike" dirty="0">
                          <a:effectLst/>
                        </a:rPr>
                        <a:t>$10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21" marR="8721" marT="872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u="none" strike="noStrike" dirty="0" smtClean="0">
                          <a:effectLst/>
                        </a:rPr>
                        <a:t>$9,490,000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21" marR="8721" marT="872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u="none" strike="noStrike" dirty="0">
                          <a:effectLst/>
                        </a:rPr>
                        <a:t>5.00%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21" marR="8721" marT="8721" marB="0" anchor="ctr"/>
                </a:tc>
              </a:tr>
              <a:tr h="28845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u="none" strike="noStrike" dirty="0">
                          <a:effectLst/>
                        </a:rPr>
                        <a:t>$15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21" marR="8721" marT="872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u="none" strike="noStrike" dirty="0">
                          <a:effectLst/>
                        </a:rPr>
                        <a:t>$</a:t>
                      </a:r>
                      <a:r>
                        <a:rPr lang="en-US" sz="1600" b="0" u="none" strike="noStrike" dirty="0" smtClean="0">
                          <a:effectLst/>
                        </a:rPr>
                        <a:t>18,980,000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21" marR="8721" marT="872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u="none" strike="noStrike" dirty="0" smtClean="0">
                          <a:effectLst/>
                        </a:rPr>
                        <a:t>10.00</a:t>
                      </a:r>
                      <a:r>
                        <a:rPr lang="en-US" sz="1600" b="0" u="none" strike="noStrike" dirty="0">
                          <a:effectLst/>
                        </a:rPr>
                        <a:t>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21" marR="8721" marT="8721" marB="0" anchor="ctr"/>
                </a:tc>
              </a:tr>
              <a:tr h="29746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u="none" strike="noStrike" dirty="0">
                          <a:effectLst/>
                        </a:rPr>
                        <a:t>$20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21" marR="8721" marT="872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u="none" strike="noStrike" dirty="0" smtClean="0">
                          <a:effectLst/>
                        </a:rPr>
                        <a:t>$23,725,000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21" marR="8721" marT="872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u="none" strike="noStrike" dirty="0">
                          <a:effectLst/>
                        </a:rPr>
                        <a:t>12.50%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21" marR="8721" marT="8721" marB="0" anchor="ctr"/>
                </a:tc>
              </a:tr>
              <a:tr h="28845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u="none" strike="noStrike" dirty="0">
                          <a:effectLst/>
                        </a:rPr>
                        <a:t>$30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21" marR="8721" marT="872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u="none" strike="noStrike" dirty="0" smtClean="0">
                          <a:effectLst/>
                        </a:rPr>
                        <a:t>$14,614,600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21" marR="8721" marT="872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u="none" strike="noStrike" dirty="0">
                          <a:effectLst/>
                        </a:rPr>
                        <a:t>7</a:t>
                      </a:r>
                      <a:r>
                        <a:rPr lang="en-US" sz="1600" b="0" u="none" strike="noStrike" dirty="0" smtClean="0">
                          <a:effectLst/>
                        </a:rPr>
                        <a:t>.70</a:t>
                      </a:r>
                      <a:r>
                        <a:rPr lang="en-US" sz="1600" b="0" u="none" strike="noStrike" dirty="0">
                          <a:effectLst/>
                        </a:rPr>
                        <a:t>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21" marR="8721" marT="8721" marB="0" anchor="ctr"/>
                </a:tc>
              </a:tr>
              <a:tr h="28845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u="none" strike="noStrike" dirty="0">
                          <a:effectLst/>
                        </a:rPr>
                        <a:t>$50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21" marR="8721" marT="872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u="none" strike="noStrike" dirty="0" smtClean="0">
                          <a:effectLst/>
                        </a:rPr>
                        <a:t>$11,577,800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21" marR="8721" marT="872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u="none" strike="noStrike" dirty="0">
                          <a:effectLst/>
                        </a:rPr>
                        <a:t>6.10%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21" marR="8721" marT="8721" marB="0" anchor="ctr"/>
                </a:tc>
              </a:tr>
              <a:tr h="29746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u="none" strike="noStrike" dirty="0">
                          <a:effectLst/>
                        </a:rPr>
                        <a:t>$75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21" marR="8721" marT="872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u="none" strike="noStrike" dirty="0" smtClean="0">
                          <a:effectLst/>
                        </a:rPr>
                        <a:t>$5,694,000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21" marR="8721" marT="872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u="none" strike="noStrike" dirty="0" smtClean="0">
                          <a:effectLst/>
                        </a:rPr>
                        <a:t>3.00</a:t>
                      </a:r>
                      <a:r>
                        <a:rPr lang="en-US" sz="1600" b="0" u="none" strike="noStrike" dirty="0">
                          <a:effectLst/>
                        </a:rPr>
                        <a:t>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21" marR="8721" marT="8721" marB="0" anchor="ctr"/>
                </a:tc>
              </a:tr>
              <a:tr h="28845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u="none" strike="noStrike" dirty="0">
                          <a:effectLst/>
                        </a:rPr>
                        <a:t>$100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21" marR="8721" marT="872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u="none" strike="noStrike" dirty="0" smtClean="0">
                          <a:effectLst/>
                        </a:rPr>
                        <a:t>$6,263,400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21" marR="8721" marT="872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u="none" strike="noStrike" dirty="0">
                          <a:effectLst/>
                        </a:rPr>
                        <a:t>3.30%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21" marR="8721" marT="8721" marB="0" anchor="ctr"/>
                </a:tc>
              </a:tr>
              <a:tr h="29746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u="none" strike="noStrike" dirty="0">
                          <a:effectLst/>
                        </a:rPr>
                        <a:t>$200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21" marR="8721" marT="872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u="none" strike="noStrike" dirty="0" smtClean="0">
                          <a:effectLst/>
                        </a:rPr>
                        <a:t>$569,400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21" marR="8721" marT="872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u="none" strike="noStrike" dirty="0">
                          <a:effectLst/>
                        </a:rPr>
                        <a:t>0.30%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21" marR="8721" marT="8721" marB="0" anchor="ctr"/>
                </a:tc>
              </a:tr>
              <a:tr h="28845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u="none" strike="noStrike" dirty="0">
                          <a:effectLst/>
                        </a:rPr>
                        <a:t>$1,000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21" marR="8721" marT="872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u="none" strike="noStrike" dirty="0">
                          <a:effectLst/>
                        </a:rPr>
                        <a:t>$</a:t>
                      </a:r>
                      <a:r>
                        <a:rPr lang="en-US" sz="1600" b="0" u="none" strike="noStrike" dirty="0" smtClean="0">
                          <a:effectLst/>
                        </a:rPr>
                        <a:t>190,000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21" marR="8721" marT="872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u="none" strike="noStrike" dirty="0">
                          <a:effectLst/>
                        </a:rPr>
                        <a:t>0.10%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21" marR="8721" marT="8721" marB="0" anchor="ctr"/>
                </a:tc>
              </a:tr>
              <a:tr h="56789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u="none" strike="noStrike" dirty="0">
                          <a:effectLst/>
                        </a:rPr>
                        <a:t>Game Show                           (13 Prizes)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21" marR="8721" marT="8721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u="none" strike="noStrike" dirty="0" smtClean="0">
                          <a:effectLst/>
                        </a:rPr>
                        <a:t>$47,775,000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21" marR="8721" marT="8721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u="none" strike="noStrike" dirty="0" smtClean="0">
                          <a:effectLst/>
                        </a:rPr>
                        <a:t>25.00</a:t>
                      </a:r>
                      <a:r>
                        <a:rPr lang="en-US" sz="1600" b="0" u="none" strike="noStrike" dirty="0">
                          <a:effectLst/>
                        </a:rPr>
                        <a:t>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21" marR="8721" marT="8721" marB="0" anchor="ctr">
                    <a:solidFill>
                      <a:srgbClr val="FFFF00"/>
                    </a:solidFill>
                  </a:tcPr>
                </a:tc>
              </a:tr>
              <a:tr h="28845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u="none" strike="noStrike" dirty="0">
                          <a:effectLst/>
                        </a:rPr>
                        <a:t>Total Prizes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21" marR="8721" marT="872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u="none" strike="noStrike" dirty="0" smtClean="0">
                          <a:effectLst/>
                        </a:rPr>
                        <a:t>$189,800,000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21" marR="8721" marT="872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u="none" strike="noStrike" dirty="0">
                          <a:effectLst/>
                        </a:rPr>
                        <a:t>73%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21" marR="8721" marT="8721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586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303</Words>
  <Application>Microsoft Office PowerPoint</Application>
  <PresentationFormat>On-screen Show (4:3)</PresentationFormat>
  <Paragraphs>67</Paragraphs>
  <Slides>11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Mandy</dc:creator>
  <cp:lastModifiedBy>Mandy</cp:lastModifiedBy>
  <cp:revision>1</cp:revision>
  <dcterms:created xsi:type="dcterms:W3CDTF">2013-04-05T16:39:53Z</dcterms:created>
  <dcterms:modified xsi:type="dcterms:W3CDTF">2013-04-05T16:42:14Z</dcterms:modified>
</cp:coreProperties>
</file>