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616" r:id="rId2"/>
    <p:sldId id="617" r:id="rId3"/>
    <p:sldId id="618" r:id="rId4"/>
    <p:sldId id="610" r:id="rId5"/>
    <p:sldId id="591" r:id="rId6"/>
    <p:sldId id="613" r:id="rId7"/>
    <p:sldId id="612" r:id="rId8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99"/>
    <a:srgbClr val="000000"/>
    <a:srgbClr val="007DFF"/>
    <a:srgbClr val="FBF3CD"/>
    <a:srgbClr val="333399"/>
    <a:srgbClr val="00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879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9" tIns="45030" rIns="90059" bIns="45030" numCol="1" anchor="t" anchorCtr="0" compatLnSpc="1">
            <a:prstTxWarp prst="textNoShape">
              <a:avLst/>
            </a:prstTxWarp>
          </a:bodyPr>
          <a:lstStyle>
            <a:lvl1pPr defTabSz="900113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733" y="0"/>
            <a:ext cx="288879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9" tIns="45030" rIns="90059" bIns="45030" numCol="1" anchor="t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75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6"/>
            <a:ext cx="288879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9" tIns="45030" rIns="90059" bIns="45030" numCol="1" anchor="b" anchorCtr="0" compatLnSpc="1">
            <a:prstTxWarp prst="textNoShape">
              <a:avLst/>
            </a:prstTxWarp>
          </a:bodyPr>
          <a:lstStyle>
            <a:lvl1pPr defTabSz="900113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75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733" y="9428716"/>
            <a:ext cx="288879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59" tIns="45030" rIns="90059" bIns="45030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solidFill>
                  <a:schemeClr val="tx1"/>
                </a:solidFill>
              </a:defRPr>
            </a:lvl1pPr>
          </a:lstStyle>
          <a:p>
            <a:fld id="{DB51ABD2-DD4F-47A2-B457-21B9F52DCF9A}" type="slidenum">
              <a:rPr lang="de-DE"/>
              <a:pPr/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879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3" tIns="47637" rIns="95273" bIns="47637" numCol="1" anchor="t" anchorCtr="0" compatLnSpc="1">
            <a:prstTxWarp prst="textNoShape">
              <a:avLst/>
            </a:prstTxWarp>
          </a:bodyPr>
          <a:lstStyle>
            <a:lvl1pPr defTabSz="952500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733" y="0"/>
            <a:ext cx="288879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3" tIns="47637" rIns="95273" bIns="47637" numCol="1" anchor="t" anchorCtr="0" compatLnSpc="1">
            <a:prstTxWarp prst="textNoShape">
              <a:avLst/>
            </a:prstTxWarp>
          </a:bodyPr>
          <a:lstStyle>
            <a:lvl1pPr algn="r" defTabSz="952500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9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9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83" y="4715153"/>
            <a:ext cx="533652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3" tIns="47637" rIns="95273" bIns="47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6"/>
            <a:ext cx="288879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3" tIns="47637" rIns="95273" bIns="47637" numCol="1" anchor="b" anchorCtr="0" compatLnSpc="1">
            <a:prstTxWarp prst="textNoShape">
              <a:avLst/>
            </a:prstTxWarp>
          </a:bodyPr>
          <a:lstStyle>
            <a:lvl1pPr defTabSz="952500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733" y="9428716"/>
            <a:ext cx="2888792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73" tIns="47637" rIns="95273" bIns="47637" numCol="1" anchor="b" anchorCtr="0" compatLnSpc="1">
            <a:prstTxWarp prst="textNoShape">
              <a:avLst/>
            </a:prstTxWarp>
          </a:bodyPr>
          <a:lstStyle>
            <a:lvl1pPr algn="r" defTabSz="952500">
              <a:defRPr sz="1300">
                <a:solidFill>
                  <a:schemeClr val="tx1"/>
                </a:solidFill>
              </a:defRPr>
            </a:lvl1pPr>
          </a:lstStyle>
          <a:p>
            <a:fld id="{CBDBB4AD-DB20-47BD-9BFF-510FA9A31288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8C7F7-5D34-4760-8358-7B27EF4DBDA5}" type="slidenum">
              <a:rPr 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CA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0ACBE-4FA5-45C5-A908-6B1C8B6E4F9E}" type="slidenum">
              <a:rPr lang="fr-CA"/>
              <a:pPr/>
              <a:t>2</a:t>
            </a:fld>
            <a:endParaRPr lang="fr-CA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B76A4-2628-4865-8E6C-E6ABE50AD991}" type="slidenum">
              <a:rPr lang="en-US"/>
              <a:pPr/>
              <a:t>3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BB76A4-2628-4865-8E6C-E6ABE50AD991}" type="slidenum">
              <a:rPr lang="en-US"/>
              <a:pPr/>
              <a:t>4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25BFE-833A-45B0-A7CF-C9FD05D21A09}" type="slidenum">
              <a:rPr lang="en-US"/>
              <a:pPr/>
              <a:t>5</a:t>
            </a:fld>
            <a:endParaRPr lang="en-US"/>
          </a:p>
        </p:txBody>
      </p:sp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13525" y="260350"/>
            <a:ext cx="2024063" cy="6027738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39750" y="260350"/>
            <a:ext cx="5921375" cy="6027738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064500" cy="7207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539750" y="1582738"/>
            <a:ext cx="8097838" cy="47053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68275"/>
            <a:ext cx="6696075" cy="452438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a-DK" smtClean="0"/>
              <a:t>Klik for at redigere titeltypografi i masteren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From Paul front wla p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5" descr="WLA_PPT-060411_150dpi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39750" y="1582738"/>
            <a:ext cx="3971925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64075" y="1582738"/>
            <a:ext cx="3973513" cy="4705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60350"/>
            <a:ext cx="8064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7301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82738"/>
            <a:ext cx="8097838" cy="4705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pic>
        <p:nvPicPr>
          <p:cNvPr id="730119" name="Picture 7" descr="WLA PowerPoint_0209_Seite3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8172400" y="6377756"/>
            <a:ext cx="871588" cy="435794"/>
          </a:xfrm>
          <a:prstGeom prst="rect">
            <a:avLst/>
          </a:prstGeom>
          <a:noFill/>
        </p:spPr>
      </p:pic>
      <p:sp>
        <p:nvSpPr>
          <p:cNvPr id="730121" name="Text Box 9"/>
          <p:cNvSpPr txBox="1">
            <a:spLocks noChangeArrowheads="1"/>
          </p:cNvSpPr>
          <p:nvPr userDrawn="1"/>
        </p:nvSpPr>
        <p:spPr bwMode="auto">
          <a:xfrm>
            <a:off x="539750" y="6453188"/>
            <a:ext cx="35573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800" dirty="0" smtClean="0"/>
              <a:t>Jean-Luc</a:t>
            </a:r>
            <a:r>
              <a:rPr lang="en-GB" sz="800" baseline="0" dirty="0" smtClean="0"/>
              <a:t> Moner-Banet, WLA President, Smart-Tech, N.Y. 9</a:t>
            </a:r>
            <a:r>
              <a:rPr lang="en-GB" sz="800" baseline="30000" dirty="0" smtClean="0"/>
              <a:t>th</a:t>
            </a:r>
            <a:r>
              <a:rPr lang="en-GB" sz="800" baseline="0" dirty="0" smtClean="0"/>
              <a:t> April 2013</a:t>
            </a:r>
            <a:r>
              <a:rPr lang="en-GB" sz="800" dirty="0" smtClean="0"/>
              <a:t> </a:t>
            </a:r>
            <a:endParaRPr lang="en-GB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30188" indent="-230188" algn="l" rtl="0" fontAlgn="base">
        <a:lnSpc>
          <a:spcPts val="2600"/>
        </a:lnSpc>
        <a:spcBef>
          <a:spcPct val="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569913" indent="-225425" algn="l" rtl="0" fontAlgn="base">
        <a:spcBef>
          <a:spcPct val="30000"/>
        </a:spcBef>
        <a:spcAft>
          <a:spcPct val="0"/>
        </a:spcAft>
        <a:buClr>
          <a:schemeClr val="accent1"/>
        </a:buClr>
        <a:buChar char="–"/>
        <a:defRPr>
          <a:solidFill>
            <a:srgbClr val="000000"/>
          </a:solidFill>
          <a:latin typeface="+mn-lt"/>
          <a:cs typeface="+mn-cs"/>
        </a:defRPr>
      </a:lvl2pPr>
      <a:lvl3pPr marL="912813" indent="-225425" algn="l" rtl="0" fontAlgn="base"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 sz="1600">
          <a:solidFill>
            <a:srgbClr val="000000"/>
          </a:solidFill>
          <a:latin typeface="+mn-lt"/>
          <a:cs typeface="+mn-cs"/>
        </a:defRPr>
      </a:lvl3pPr>
      <a:lvl4pPr marL="1252538" indent="-225425" algn="l" rtl="0" fontAlgn="base">
        <a:spcBef>
          <a:spcPct val="30000"/>
        </a:spcBef>
        <a:spcAft>
          <a:spcPct val="0"/>
        </a:spcAft>
        <a:buClr>
          <a:schemeClr val="accent1"/>
        </a:buClr>
        <a:buChar char="–"/>
        <a:defRPr sz="1400">
          <a:solidFill>
            <a:srgbClr val="000000"/>
          </a:solidFill>
          <a:latin typeface="+mn-lt"/>
          <a:cs typeface="+mn-cs"/>
        </a:defRPr>
      </a:lvl4pPr>
      <a:lvl5pPr marL="1603375" indent="-236538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rgbClr val="000000"/>
          </a:solidFill>
          <a:latin typeface="+mn-lt"/>
          <a:cs typeface="+mn-cs"/>
        </a:defRPr>
      </a:lvl5pPr>
      <a:lvl6pPr marL="2060575" indent="-236538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rgbClr val="000000"/>
          </a:solidFill>
          <a:latin typeface="+mn-lt"/>
          <a:cs typeface="+mn-cs"/>
        </a:defRPr>
      </a:lvl6pPr>
      <a:lvl7pPr marL="2517775" indent="-236538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rgbClr val="000000"/>
          </a:solidFill>
          <a:latin typeface="+mn-lt"/>
          <a:cs typeface="+mn-cs"/>
        </a:defRPr>
      </a:lvl7pPr>
      <a:lvl8pPr marL="2974975" indent="-236538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rgbClr val="000000"/>
          </a:solidFill>
          <a:latin typeface="+mn-lt"/>
          <a:cs typeface="+mn-cs"/>
        </a:defRPr>
      </a:lvl8pPr>
      <a:lvl9pPr marL="3432175" indent="-236538" algn="l" rtl="0" fontAlgn="base">
        <a:spcBef>
          <a:spcPct val="3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12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romecavalieri.com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6214"/>
            <a:ext cx="6694512" cy="64899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The WLA membership</a:t>
            </a:r>
            <a:endParaRPr lang="fr-CA" sz="3600" b="1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908720"/>
            <a:ext cx="7776864" cy="5184576"/>
          </a:xfrm>
          <a:solidFill>
            <a:schemeClr val="tx2">
              <a:lumMod val="20000"/>
              <a:lumOff val="80000"/>
              <a:alpha val="25000"/>
            </a:schemeClr>
          </a:solidFill>
          <a:ln/>
        </p:spPr>
        <p:txBody>
          <a:bodyPr/>
          <a:lstStyle/>
          <a:p>
            <a:pPr marL="361950" indent="-361950" algn="l" eaLnBrk="1" hangingPunct="1">
              <a:buClr>
                <a:schemeClr val="tx2"/>
              </a:buClr>
              <a:buSzPct val="70000"/>
            </a:pPr>
            <a:r>
              <a:rPr lang="en-CA" sz="2800" b="1" dirty="0" smtClean="0">
                <a:solidFill>
                  <a:srgbClr val="000000"/>
                </a:solidFill>
              </a:rPr>
              <a:t> </a:t>
            </a:r>
          </a:p>
          <a:p>
            <a:pPr marL="361950" indent="-361950" algn="l" eaLnBrk="1" hangingPunct="1">
              <a:buClr>
                <a:schemeClr val="tx2"/>
              </a:buClr>
              <a:buSzPct val="70000"/>
            </a:pPr>
            <a:r>
              <a:rPr lang="en-CA" sz="2800" b="1" dirty="0" smtClean="0">
                <a:solidFill>
                  <a:srgbClr val="000000"/>
                </a:solidFill>
              </a:rPr>
              <a:t>The WLA has 143 regular members</a:t>
            </a:r>
          </a:p>
          <a:p>
            <a:pPr marL="715963" indent="-715963" algn="l" eaLnBrk="1" hangingPunct="1">
              <a:buClr>
                <a:schemeClr val="tx2"/>
              </a:buClr>
              <a:buSzPct val="70000"/>
            </a:pPr>
            <a:r>
              <a:rPr lang="en-CA" sz="2800" b="1" dirty="0" smtClean="0">
                <a:solidFill>
                  <a:srgbClr val="000000"/>
                </a:solidFill>
              </a:rPr>
              <a:t>	</a:t>
            </a:r>
          </a:p>
          <a:p>
            <a:pPr indent="-533400" algn="l" eaLnBrk="1" hangingPunct="1">
              <a:lnSpc>
                <a:spcPct val="150000"/>
              </a:lnSpc>
            </a:pPr>
            <a:r>
              <a:rPr lang="en-CA" sz="2800" b="1" dirty="0" smtClean="0">
                <a:solidFill>
                  <a:srgbClr val="000000"/>
                </a:solidFill>
              </a:rPr>
              <a:t>	71    - </a:t>
            </a:r>
            <a:r>
              <a:rPr lang="en-CA" sz="2800" b="1" dirty="0" smtClean="0"/>
              <a:t>50</a:t>
            </a:r>
            <a:r>
              <a:rPr lang="en-CA" sz="2800" b="1" dirty="0" smtClean="0">
                <a:solidFill>
                  <a:srgbClr val="000000"/>
                </a:solidFill>
              </a:rPr>
              <a:t>% Europe</a:t>
            </a:r>
          </a:p>
          <a:p>
            <a:pPr indent="-533400" algn="l" eaLnBrk="1" hangingPunct="1">
              <a:lnSpc>
                <a:spcPct val="150000"/>
              </a:lnSpc>
            </a:pPr>
            <a:r>
              <a:rPr lang="en-CA" sz="2800" b="1" dirty="0" smtClean="0">
                <a:solidFill>
                  <a:srgbClr val="000000"/>
                </a:solidFill>
              </a:rPr>
              <a:t>	21    - 15% North America &amp; Caribbean</a:t>
            </a:r>
          </a:p>
          <a:p>
            <a:pPr indent="-533400" algn="l" eaLnBrk="1" hangingPunct="1">
              <a:lnSpc>
                <a:spcPct val="150000"/>
              </a:lnSpc>
            </a:pPr>
            <a:r>
              <a:rPr lang="en-CA" sz="2800" b="1" dirty="0" smtClean="0">
                <a:solidFill>
                  <a:srgbClr val="000000"/>
                </a:solidFill>
              </a:rPr>
              <a:t>	25    - 17% Asia &amp; Pacific</a:t>
            </a:r>
          </a:p>
          <a:p>
            <a:pPr indent="-533400" algn="l" eaLnBrk="1" hangingPunct="1">
              <a:lnSpc>
                <a:spcPct val="150000"/>
              </a:lnSpc>
            </a:pPr>
            <a:r>
              <a:rPr lang="en-CA" sz="2800" b="1" dirty="0" smtClean="0">
                <a:solidFill>
                  <a:srgbClr val="000000"/>
                </a:solidFill>
              </a:rPr>
              <a:t>	13    -   </a:t>
            </a:r>
            <a:r>
              <a:rPr lang="en-CA" sz="2800" b="1" dirty="0" smtClean="0"/>
              <a:t>9</a:t>
            </a:r>
            <a:r>
              <a:rPr lang="en-CA" sz="2800" b="1" dirty="0" smtClean="0">
                <a:solidFill>
                  <a:srgbClr val="000000"/>
                </a:solidFill>
              </a:rPr>
              <a:t>% Latin America</a:t>
            </a:r>
          </a:p>
          <a:p>
            <a:pPr indent="-533400" algn="l" eaLnBrk="1" hangingPunct="1">
              <a:lnSpc>
                <a:spcPct val="150000"/>
              </a:lnSpc>
            </a:pPr>
            <a:r>
              <a:rPr lang="en-CA" sz="2800" b="1" dirty="0" smtClean="0">
                <a:solidFill>
                  <a:srgbClr val="000000"/>
                </a:solidFill>
              </a:rPr>
              <a:t>	13    -   9% Africa</a:t>
            </a:r>
            <a:br>
              <a:rPr lang="en-CA" sz="2800" b="1" dirty="0" smtClean="0">
                <a:solidFill>
                  <a:srgbClr val="000000"/>
                </a:solidFill>
              </a:rPr>
            </a:br>
            <a:r>
              <a:rPr lang="en-CA" sz="2800" b="1" dirty="0" smtClean="0">
                <a:solidFill>
                  <a:srgbClr val="000000"/>
                </a:solidFill>
              </a:rPr>
              <a:t>Associates: 57 of which 6 are contributors</a:t>
            </a:r>
          </a:p>
          <a:p>
            <a:pPr indent="-533400" algn="l" eaLnBrk="1" hangingPunct="1"/>
            <a:r>
              <a:rPr lang="en-CA" sz="2800" b="1" dirty="0" smtClean="0">
                <a:solidFill>
                  <a:srgbClr val="000000"/>
                </a:solidFill>
              </a:rPr>
              <a:t/>
            </a:r>
            <a:br>
              <a:rPr lang="en-CA" sz="2800" b="1" dirty="0" smtClean="0">
                <a:solidFill>
                  <a:srgbClr val="000000"/>
                </a:solidFill>
              </a:rPr>
            </a:br>
            <a:endParaRPr lang="en-CA" sz="2800" b="1" dirty="0" smtClean="0">
              <a:solidFill>
                <a:srgbClr val="000000"/>
              </a:solidFill>
            </a:endParaRPr>
          </a:p>
          <a:p>
            <a:pPr indent="-533400" algn="l" eaLnBrk="1" hangingPunct="1"/>
            <a:endParaRPr lang="en-CA" sz="2800" b="1" dirty="0" smtClean="0">
              <a:solidFill>
                <a:srgbClr val="000000"/>
              </a:solidFill>
            </a:endParaRPr>
          </a:p>
          <a:p>
            <a:pPr lvl="1" indent="-533400" algn="l"/>
            <a:endParaRPr lang="en-CA" sz="2800" b="1" dirty="0" smtClean="0">
              <a:solidFill>
                <a:srgbClr val="000000"/>
              </a:solidFill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5219700" y="4292600"/>
            <a:ext cx="3600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68275"/>
            <a:ext cx="6696075" cy="596430"/>
          </a:xfrm>
        </p:spPr>
        <p:txBody>
          <a:bodyPr/>
          <a:lstStyle/>
          <a:p>
            <a:r>
              <a:rPr lang="en-US" sz="3200" dirty="0" smtClean="0"/>
              <a:t>WLA Members in North America</a:t>
            </a:r>
            <a:endParaRPr lang="en-US" sz="3200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539552" y="1088740"/>
          <a:ext cx="7632848" cy="5444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593"/>
                <a:gridCol w="5394255"/>
              </a:tblGrid>
              <a:tr h="1512168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Canada (5)</a:t>
                      </a:r>
                      <a:endParaRPr lang="en-US" noProof="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b="0" noProof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Atlantic Lottery Corporation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sz="1800" b="0" kern="1200" noProof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BCLC (British Columbia Lottery Corporation)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sz="1800" b="0" kern="1200" noProof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Loto-Québec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sz="1800" b="0" kern="1200" noProof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Ontario Lottery and Gaming Corporation</a:t>
                      </a:r>
                    </a:p>
                    <a:p>
                      <a:pPr marL="180975" marR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800" b="0" kern="1200" noProof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Western Canada Lottery Corporation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80420">
                <a:tc>
                  <a:txBody>
                    <a:bodyPr/>
                    <a:lstStyle/>
                    <a:p>
                      <a:r>
                        <a:rPr lang="en-US" sz="1800" b="1" kern="1200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United States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California State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Connecticut Lottery Corporation (CLC)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Illinois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Iowa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Kentucky Lottery Corporation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Louisiana Lottery Corporation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Minnesota State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Missouri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Nebraska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New Jersey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New York State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North Carolina Education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Pennsylvania State Lottery</a:t>
                      </a:r>
                    </a:p>
                    <a:p>
                      <a:pPr marL="180975" indent="-180975">
                        <a:buFont typeface="Arial" pitchFamily="34" charset="0"/>
                        <a:buChar char="•"/>
                      </a:pPr>
                      <a:r>
                        <a:rPr lang="en-US" noProof="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Tennessee Education Lottery Corporation</a:t>
                      </a:r>
                      <a:endParaRPr lang="en-US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4624"/>
            <a:ext cx="7920682" cy="524422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The WLA Executive Committee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28853" y="908720"/>
            <a:ext cx="720080" cy="88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feld 19"/>
          <p:cNvSpPr txBox="1"/>
          <p:nvPr/>
        </p:nvSpPr>
        <p:spPr>
          <a:xfrm>
            <a:off x="3148760" y="513219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President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884368" y="1795601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Risto Nieminen</a:t>
            </a:r>
          </a:p>
          <a:p>
            <a:pPr algn="ctr"/>
            <a:r>
              <a:rPr lang="en-US" sz="10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Veikkaus Oy - Finland</a:t>
            </a:r>
            <a:endParaRPr lang="en-US" sz="1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948088"/>
            <a:ext cx="638816" cy="8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feld 22"/>
          <p:cNvSpPr txBox="1"/>
          <p:nvPr/>
        </p:nvSpPr>
        <p:spPr>
          <a:xfrm>
            <a:off x="6804248" y="620688"/>
            <a:ext cx="1880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Immediate Past Presidents</a:t>
            </a:r>
            <a:endParaRPr lang="en-US" sz="1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940152" y="1804754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Arthur L. Gleason, Jr.</a:t>
            </a:r>
          </a:p>
          <a:p>
            <a:pPr algn="ctr"/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Kentucky Lottery Corporation - USA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278600" y="1808820"/>
            <a:ext cx="1314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Senior Vice President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pe 58"/>
          <p:cNvGrpSpPr/>
          <p:nvPr/>
        </p:nvGrpSpPr>
        <p:grpSpPr>
          <a:xfrm>
            <a:off x="3491880" y="3465004"/>
            <a:ext cx="1694695" cy="1548172"/>
            <a:chOff x="3491880" y="3465004"/>
            <a:chExt cx="1694695" cy="154817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976763" y="3465004"/>
              <a:ext cx="694800" cy="884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feld 28"/>
            <p:cNvSpPr txBox="1"/>
            <p:nvPr/>
          </p:nvSpPr>
          <p:spPr>
            <a:xfrm>
              <a:off x="3491880" y="4459178"/>
              <a:ext cx="169469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Christophe Blanchard-Dignac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La Française des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Jeux</a:t>
              </a:r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France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" name="Gruppe 56"/>
          <p:cNvGrpSpPr/>
          <p:nvPr/>
        </p:nvGrpSpPr>
        <p:grpSpPr>
          <a:xfrm>
            <a:off x="1619672" y="3478307"/>
            <a:ext cx="1893467" cy="1534869"/>
            <a:chOff x="1619672" y="3478307"/>
            <a:chExt cx="1893467" cy="1534869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2200978" y="3478307"/>
              <a:ext cx="694800" cy="864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feld 29"/>
            <p:cNvSpPr txBox="1"/>
            <p:nvPr/>
          </p:nvSpPr>
          <p:spPr>
            <a:xfrm>
              <a:off x="1619672" y="4459178"/>
              <a:ext cx="18934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Dr. Rolf Stypmann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Toto-Lotto Niedersachsen GmbH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Germany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" name="Gruppieren 35"/>
          <p:cNvGrpSpPr/>
          <p:nvPr/>
        </p:nvGrpSpPr>
        <p:grpSpPr>
          <a:xfrm>
            <a:off x="1081216" y="2073389"/>
            <a:ext cx="1689886" cy="1427619"/>
            <a:chOff x="3309857" y="3789040"/>
            <a:chExt cx="1689886" cy="142761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3779912" y="3789040"/>
              <a:ext cx="694800" cy="865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feld 30"/>
            <p:cNvSpPr txBox="1"/>
            <p:nvPr/>
          </p:nvSpPr>
          <p:spPr>
            <a:xfrm>
              <a:off x="3309857" y="4662661"/>
              <a:ext cx="168988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Rebecca Paul Hargrove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Tennessee Education Lottery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USA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uppe 57"/>
          <p:cNvGrpSpPr/>
          <p:nvPr/>
        </p:nvGrpSpPr>
        <p:grpSpPr>
          <a:xfrm>
            <a:off x="539552" y="3467734"/>
            <a:ext cx="1132041" cy="1545442"/>
            <a:chOff x="539552" y="3467734"/>
            <a:chExt cx="1132041" cy="1545442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720900" y="3467734"/>
              <a:ext cx="694723" cy="88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Textfeld 31"/>
            <p:cNvSpPr txBox="1"/>
            <p:nvPr/>
          </p:nvSpPr>
          <p:spPr>
            <a:xfrm>
              <a:off x="539552" y="4459178"/>
              <a:ext cx="11320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Dianne Thompson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Camelot Group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United Kingdom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uppieren 37"/>
          <p:cNvGrpSpPr/>
          <p:nvPr/>
        </p:nvGrpSpPr>
        <p:grpSpPr>
          <a:xfrm>
            <a:off x="2915816" y="764704"/>
            <a:ext cx="1359667" cy="1437144"/>
            <a:chOff x="6761632" y="3717032"/>
            <a:chExt cx="1359667" cy="1437144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056276" y="3717032"/>
              <a:ext cx="694800" cy="885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3" name="Textfeld 32"/>
            <p:cNvSpPr txBox="1"/>
            <p:nvPr/>
          </p:nvSpPr>
          <p:spPr>
            <a:xfrm>
              <a:off x="6761632" y="4600178"/>
              <a:ext cx="135966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Jean-Luc Moner-Banet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Loterie Romande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Switzerland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" name="Gruppe 61"/>
          <p:cNvGrpSpPr/>
          <p:nvPr/>
        </p:nvGrpSpPr>
        <p:grpSpPr>
          <a:xfrm>
            <a:off x="495597" y="5179494"/>
            <a:ext cx="2060179" cy="1522372"/>
            <a:chOff x="495597" y="5246400"/>
            <a:chExt cx="2060179" cy="1522372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1090342" y="5246400"/>
              <a:ext cx="694800" cy="859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Textfeld 42"/>
            <p:cNvSpPr txBox="1"/>
            <p:nvPr/>
          </p:nvSpPr>
          <p:spPr>
            <a:xfrm>
              <a:off x="495597" y="6214774"/>
              <a:ext cx="206017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AALE</a:t>
              </a:r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Fofana</a:t>
              </a:r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Issiaka</a:t>
              </a:r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Loterie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Nationale</a:t>
              </a:r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de la Côte d‘Ivoire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Ivory Coast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9" name="Gruppe 63"/>
          <p:cNvGrpSpPr/>
          <p:nvPr/>
        </p:nvGrpSpPr>
        <p:grpSpPr>
          <a:xfrm>
            <a:off x="4178640" y="5179494"/>
            <a:ext cx="1473480" cy="1522372"/>
            <a:chOff x="4178640" y="5246400"/>
            <a:chExt cx="1473480" cy="1522372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4572860" y="5246400"/>
              <a:ext cx="694800" cy="860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feld 43"/>
            <p:cNvSpPr txBox="1"/>
            <p:nvPr/>
          </p:nvSpPr>
          <p:spPr>
            <a:xfrm>
              <a:off x="4178640" y="6214774"/>
              <a:ext cx="147348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CIBELAE</a:t>
              </a:r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 Fabio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Cleto</a:t>
              </a:r>
              <a:endPara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  <a:p>
              <a:pPr algn="ctr"/>
              <a:r>
                <a:rPr lang="en-US" sz="10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Caixa</a:t>
              </a:r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Econômica</a:t>
              </a:r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 Federal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Brazil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0" name="Gruppe 65"/>
          <p:cNvGrpSpPr/>
          <p:nvPr/>
        </p:nvGrpSpPr>
        <p:grpSpPr>
          <a:xfrm>
            <a:off x="8058446" y="5179494"/>
            <a:ext cx="1085554" cy="1522372"/>
            <a:chOff x="8058446" y="5246400"/>
            <a:chExt cx="1085554" cy="1522372"/>
          </a:xfrm>
        </p:grpSpPr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8241938" y="5246400"/>
              <a:ext cx="694800" cy="88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8" name="Textfeld 47"/>
            <p:cNvSpPr txBox="1"/>
            <p:nvPr/>
          </p:nvSpPr>
          <p:spPr>
            <a:xfrm>
              <a:off x="8058446" y="6214774"/>
              <a:ext cx="10855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EL</a:t>
              </a:r>
              <a:r>
                <a:rPr lang="en-US" sz="1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 Ivan Pittevils</a:t>
              </a:r>
            </a:p>
            <a:p>
              <a:pPr algn="ctr"/>
              <a:r>
                <a:rPr lang="en-US" sz="1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Loterie Nationale</a:t>
              </a:r>
            </a:p>
            <a:p>
              <a:pPr algn="ctr"/>
              <a:r>
                <a:rPr lang="en-US" sz="100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Belgium</a:t>
              </a:r>
              <a:endParaRPr lang="en-US" sz="100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1" name="Gruppe 66"/>
          <p:cNvGrpSpPr/>
          <p:nvPr/>
        </p:nvGrpSpPr>
        <p:grpSpPr>
          <a:xfrm>
            <a:off x="4903628" y="2158988"/>
            <a:ext cx="837089" cy="1414028"/>
            <a:chOff x="4903628" y="2158988"/>
            <a:chExt cx="837089" cy="1414028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4967773" y="2158988"/>
              <a:ext cx="706506" cy="86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Textfeld 50"/>
            <p:cNvSpPr txBox="1"/>
            <p:nvPr/>
          </p:nvSpPr>
          <p:spPr>
            <a:xfrm>
              <a:off x="4903628" y="3019018"/>
              <a:ext cx="83708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latin typeface="Calibri" pitchFamily="34" charset="0"/>
                  <a:cs typeface="Calibri" pitchFamily="34" charset="0"/>
                </a:rPr>
                <a:t>J</a:t>
              </a:r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une Roache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SA Lotteries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Australia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5" name="Textfeld 54"/>
          <p:cNvSpPr txBox="1"/>
          <p:nvPr/>
        </p:nvSpPr>
        <p:spPr>
          <a:xfrm>
            <a:off x="136535" y="2276872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Eight E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lected</a:t>
            </a:r>
          </a:p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embers </a:t>
            </a:r>
            <a:endParaRPr lang="en-US" sz="1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35496" y="5323274"/>
            <a:ext cx="104387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latin typeface="Calibri" pitchFamily="34" charset="0"/>
                <a:cs typeface="Calibri" pitchFamily="34" charset="0"/>
              </a:rPr>
              <a:t>Five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Regional</a:t>
            </a:r>
          </a:p>
          <a:p>
            <a:pPr algn="ctr"/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Representatives</a:t>
            </a:r>
          </a:p>
        </p:txBody>
      </p:sp>
      <p:grpSp>
        <p:nvGrpSpPr>
          <p:cNvPr id="13" name="Gruppe 64"/>
          <p:cNvGrpSpPr/>
          <p:nvPr/>
        </p:nvGrpSpPr>
        <p:grpSpPr>
          <a:xfrm>
            <a:off x="5724128" y="5179494"/>
            <a:ext cx="2108269" cy="1522372"/>
            <a:chOff x="5724128" y="5246400"/>
            <a:chExt cx="2108269" cy="1522372"/>
          </a:xfrm>
        </p:grpSpPr>
        <p:sp>
          <p:nvSpPr>
            <p:cNvPr id="47" name="Textfeld 46"/>
            <p:cNvSpPr txBox="1"/>
            <p:nvPr/>
          </p:nvSpPr>
          <p:spPr>
            <a:xfrm>
              <a:off x="5724128" y="6214774"/>
              <a:ext cx="21082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NASPL</a:t>
              </a:r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: David N. Loeb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Western Canada Lottery Corporation</a:t>
              </a:r>
            </a:p>
            <a:p>
              <a:pPr algn="ctr"/>
              <a:r>
                <a:rPr lang="en-US" sz="1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Canada</a:t>
              </a:r>
              <a:endParaRPr lang="en-US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" name="Picture 2" descr="C:\Users\Heimberg\Desktop\image001.jp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6418252" y="5246400"/>
              <a:ext cx="715034" cy="864000"/>
            </a:xfrm>
            <a:prstGeom prst="rect">
              <a:avLst/>
            </a:prstGeom>
            <a:noFill/>
          </p:spPr>
        </p:pic>
      </p:grpSp>
      <p:sp>
        <p:nvSpPr>
          <p:cNvPr id="49" name="Textfeld 25"/>
          <p:cNvSpPr txBox="1"/>
          <p:nvPr/>
        </p:nvSpPr>
        <p:spPr>
          <a:xfrm>
            <a:off x="4860032" y="1808820"/>
            <a:ext cx="9573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Vice President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uppe 62"/>
          <p:cNvGrpSpPr/>
          <p:nvPr/>
        </p:nvGrpSpPr>
        <p:grpSpPr>
          <a:xfrm>
            <a:off x="2627784" y="5179494"/>
            <a:ext cx="1290738" cy="1368484"/>
            <a:chOff x="2627784" y="5246400"/>
            <a:chExt cx="1290738" cy="1368484"/>
          </a:xfrm>
        </p:grpSpPr>
        <p:pic>
          <p:nvPicPr>
            <p:cNvPr id="24578" name="Picture 2" descr="TanSooNan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2915816" y="5246400"/>
              <a:ext cx="648072" cy="918904"/>
            </a:xfrm>
            <a:prstGeom prst="rect">
              <a:avLst/>
            </a:prstGeom>
            <a:noFill/>
          </p:spPr>
        </p:pic>
        <p:sp>
          <p:nvSpPr>
            <p:cNvPr id="50" name="Tekstboks 49"/>
            <p:cNvSpPr txBox="1"/>
            <p:nvPr/>
          </p:nvSpPr>
          <p:spPr>
            <a:xfrm>
              <a:off x="2627784" y="6214774"/>
              <a:ext cx="12907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Calibri" pitchFamily="34" charset="0"/>
                </a:rPr>
                <a:t>APLA, </a:t>
              </a:r>
              <a:r>
                <a:rPr lang="en-GB" sz="1000" dirty="0" err="1" smtClean="0">
                  <a:latin typeface="Calibri" pitchFamily="34" charset="0"/>
                </a:rPr>
                <a:t>Soo</a:t>
              </a:r>
              <a:r>
                <a:rPr lang="en-GB" sz="1000" dirty="0" smtClean="0">
                  <a:latin typeface="Calibri" pitchFamily="34" charset="0"/>
                </a:rPr>
                <a:t> Nan Tan</a:t>
              </a:r>
            </a:p>
            <a:p>
              <a:r>
                <a:rPr lang="en-GB" sz="1000" dirty="0" smtClean="0">
                  <a:latin typeface="Calibri" pitchFamily="34" charset="0"/>
                  <a:cs typeface="Calibri" pitchFamily="34" charset="0"/>
                </a:rPr>
                <a:t>CEO</a:t>
              </a:r>
              <a:r>
                <a:rPr lang="en-GB" sz="1000" dirty="0" smtClean="0">
                  <a:latin typeface="Calibri" pitchFamily="34" charset="0"/>
                </a:rPr>
                <a:t>, Singapore Pools</a:t>
              </a:r>
              <a:endParaRPr lang="en-US" sz="1000" dirty="0">
                <a:latin typeface="Calibri" pitchFamily="34" charset="0"/>
              </a:endParaRPr>
            </a:p>
          </p:txBody>
        </p:sp>
      </p:grpSp>
      <p:grpSp>
        <p:nvGrpSpPr>
          <p:cNvPr id="15" name="Gruppe 59"/>
          <p:cNvGrpSpPr/>
          <p:nvPr/>
        </p:nvGrpSpPr>
        <p:grpSpPr>
          <a:xfrm>
            <a:off x="5232170" y="3383868"/>
            <a:ext cx="1792477" cy="1629308"/>
            <a:chOff x="5232170" y="3383868"/>
            <a:chExt cx="1792477" cy="1629308"/>
          </a:xfrm>
        </p:grpSpPr>
        <p:pic>
          <p:nvPicPr>
            <p:cNvPr id="24580" name="Picture 4" descr="sr_martinez"/>
            <p:cNvPicPr>
              <a:picLocks noChangeAspect="1" noChangeArrowheads="1"/>
            </p:cNvPicPr>
            <p:nvPr/>
          </p:nvPicPr>
          <p:blipFill>
            <a:blip r:embed="rId16" cstate="screen"/>
            <a:srcRect/>
            <a:stretch>
              <a:fillRect/>
            </a:stretch>
          </p:blipFill>
          <p:spPr bwMode="auto">
            <a:xfrm>
              <a:off x="5808234" y="3383868"/>
              <a:ext cx="648072" cy="972109"/>
            </a:xfrm>
            <a:prstGeom prst="rect">
              <a:avLst/>
            </a:prstGeom>
            <a:noFill/>
          </p:spPr>
        </p:pic>
        <p:sp>
          <p:nvSpPr>
            <p:cNvPr id="54" name="Tekstboks 53"/>
            <p:cNvSpPr txBox="1"/>
            <p:nvPr/>
          </p:nvSpPr>
          <p:spPr>
            <a:xfrm>
              <a:off x="5232170" y="4459178"/>
              <a:ext cx="179247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Calibri" pitchFamily="34" charset="0"/>
                </a:rPr>
                <a:t>José Miguel </a:t>
              </a:r>
              <a:r>
                <a:rPr lang="en-US" sz="1000" dirty="0" err="1" smtClean="0">
                  <a:latin typeface="Calibri" pitchFamily="34" charset="0"/>
                </a:rPr>
                <a:t>Martínez</a:t>
              </a:r>
              <a:r>
                <a:rPr lang="en-US" sz="1000" dirty="0" smtClean="0">
                  <a:latin typeface="Calibri" pitchFamily="34" charset="0"/>
                </a:rPr>
                <a:t> </a:t>
              </a:r>
              <a:r>
                <a:rPr lang="en-US" sz="1000" dirty="0" err="1" smtClean="0">
                  <a:latin typeface="Calibri" pitchFamily="34" charset="0"/>
                </a:rPr>
                <a:t>Martínez</a:t>
              </a:r>
              <a:endParaRPr lang="en-US" sz="1000" dirty="0" smtClean="0">
                <a:latin typeface="Calibri" pitchFamily="34" charset="0"/>
              </a:endParaRPr>
            </a:p>
            <a:p>
              <a:pPr algn="ctr"/>
              <a:r>
                <a:rPr lang="es-ES" sz="1000" dirty="0" smtClean="0">
                  <a:latin typeface="Calibri" pitchFamily="34" charset="0"/>
                </a:rPr>
                <a:t>Sociedad Estatal Loterías y </a:t>
              </a:r>
            </a:p>
            <a:p>
              <a:pPr algn="ctr"/>
              <a:r>
                <a:rPr lang="es-ES" sz="1000" dirty="0" smtClean="0">
                  <a:latin typeface="Calibri" pitchFamily="34" charset="0"/>
                </a:rPr>
                <a:t>Apuestas del Estado, </a:t>
              </a:r>
              <a:r>
                <a:rPr lang="es-ES" sz="1000" dirty="0" err="1" smtClean="0">
                  <a:latin typeface="Calibri" pitchFamily="34" charset="0"/>
                </a:rPr>
                <a:t>Spain</a:t>
              </a:r>
              <a:endParaRPr lang="en-US" sz="1000" dirty="0">
                <a:latin typeface="Calibri" pitchFamily="34" charset="0"/>
              </a:endParaRPr>
            </a:p>
          </p:txBody>
        </p:sp>
      </p:grpSp>
      <p:pic>
        <p:nvPicPr>
          <p:cNvPr id="21506" name="Picture 2" descr="jorge_rodriguez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668344" y="3383869"/>
            <a:ext cx="702162" cy="1053244"/>
          </a:xfrm>
          <a:prstGeom prst="rect">
            <a:avLst/>
          </a:prstGeom>
          <a:noFill/>
        </p:spPr>
      </p:pic>
      <p:sp>
        <p:nvSpPr>
          <p:cNvPr id="53" name="Tekstboks 52"/>
          <p:cNvSpPr txBox="1"/>
          <p:nvPr/>
        </p:nvSpPr>
        <p:spPr>
          <a:xfrm>
            <a:off x="6858078" y="4459178"/>
            <a:ext cx="236795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>
                <a:latin typeface="Calibri" pitchFamily="34" charset="0"/>
              </a:rPr>
              <a:t>Jorge Rodriguez, President</a:t>
            </a:r>
          </a:p>
          <a:p>
            <a:pPr algn="ctr"/>
            <a:r>
              <a:rPr lang="es-ES" sz="1000" dirty="0" smtClean="0">
                <a:latin typeface="Calibri" pitchFamily="34" charset="0"/>
              </a:rPr>
              <a:t>Asociación de Loterías,</a:t>
            </a:r>
          </a:p>
          <a:p>
            <a:pPr algn="ctr"/>
            <a:r>
              <a:rPr lang="es-ES" sz="1000" dirty="0" smtClean="0">
                <a:latin typeface="Calibri" pitchFamily="34" charset="0"/>
              </a:rPr>
              <a:t>Quinielas y Casinos Estatales de Argentina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6632"/>
            <a:ext cx="8064500" cy="504354"/>
          </a:xfrm>
        </p:spPr>
        <p:txBody>
          <a:bodyPr/>
          <a:lstStyle/>
          <a:p>
            <a:r>
              <a:rPr lang="en-GB" sz="3200" dirty="0">
                <a:latin typeface="Cambria" pitchFamily="18" charset="0"/>
              </a:rPr>
              <a:t>WLA </a:t>
            </a:r>
            <a:r>
              <a:rPr lang="en-GB" sz="3200" dirty="0" smtClean="0">
                <a:latin typeface="Cambria" pitchFamily="18" charset="0"/>
              </a:rPr>
              <a:t>Best Industry Practice  Standards</a:t>
            </a:r>
            <a:endParaRPr lang="en-GB" sz="3200" dirty="0">
              <a:latin typeface="Cambria" pitchFamily="18" charset="0"/>
            </a:endParaRPr>
          </a:p>
        </p:txBody>
      </p:sp>
      <p:pic>
        <p:nvPicPr>
          <p:cNvPr id="81511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3950923" cy="5688632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511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13" y="908720"/>
            <a:ext cx="4038787" cy="5713537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956" y="260351"/>
            <a:ext cx="8064500" cy="504354"/>
          </a:xfrm>
        </p:spPr>
        <p:txBody>
          <a:bodyPr/>
          <a:lstStyle/>
          <a:p>
            <a:r>
              <a:rPr lang="en-US" sz="3200" dirty="0" smtClean="0">
                <a:latin typeface="Cambria" pitchFamily="18" charset="0"/>
              </a:rPr>
              <a:t>Tradeshow Montréal 2012</a:t>
            </a:r>
            <a:endParaRPr lang="en-US" sz="3200" dirty="0">
              <a:latin typeface="Cambria" pitchFamily="18" charset="0"/>
            </a:endParaRPr>
          </a:p>
        </p:txBody>
      </p:sp>
      <p:pic>
        <p:nvPicPr>
          <p:cNvPr id="3" name="Picture 1" descr="E:\jean\0180-WLS2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6066" y="951730"/>
            <a:ext cx="7959880" cy="52855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19872" y="744338"/>
            <a:ext cx="5112568" cy="452414"/>
          </a:xfrm>
        </p:spPr>
        <p:txBody>
          <a:bodyPr/>
          <a:lstStyle/>
          <a:p>
            <a:r>
              <a:rPr lang="en-US" sz="2400" dirty="0" smtClean="0"/>
              <a:t>Rome Cavalieri 2-5 November 2014</a:t>
            </a:r>
            <a:endParaRPr lang="en-US" sz="2400" dirty="0"/>
          </a:p>
        </p:txBody>
      </p:sp>
      <p:sp>
        <p:nvSpPr>
          <p:cNvPr id="3" name="Rektangel 2"/>
          <p:cNvSpPr/>
          <p:nvPr/>
        </p:nvSpPr>
        <p:spPr>
          <a:xfrm>
            <a:off x="539552" y="6156012"/>
            <a:ext cx="324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http://www.romecavalieri.com/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1979548"/>
            <a:ext cx="8100392" cy="42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4624"/>
            <a:ext cx="2808312" cy="182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J med WLA logo i bund">
  <a:themeElements>
    <a:clrScheme name="JJ med WLA logo i bund 2">
      <a:dk1>
        <a:srgbClr val="000000"/>
      </a:dk1>
      <a:lt1>
        <a:srgbClr val="FFFFFF"/>
      </a:lt1>
      <a:dk2>
        <a:srgbClr val="1D4B92"/>
      </a:dk2>
      <a:lt2>
        <a:srgbClr val="E6E6E6"/>
      </a:lt2>
      <a:accent1>
        <a:srgbClr val="AF8547"/>
      </a:accent1>
      <a:accent2>
        <a:srgbClr val="B3B3B3"/>
      </a:accent2>
      <a:accent3>
        <a:srgbClr val="FFFFFF"/>
      </a:accent3>
      <a:accent4>
        <a:srgbClr val="000000"/>
      </a:accent4>
      <a:accent5>
        <a:srgbClr val="D4C2B1"/>
      </a:accent5>
      <a:accent6>
        <a:srgbClr val="A2A2A2"/>
      </a:accent6>
      <a:hlink>
        <a:srgbClr val="808080"/>
      </a:hlink>
      <a:folHlink>
        <a:srgbClr val="A5B7D3"/>
      </a:folHlink>
    </a:clrScheme>
    <a:fontScheme name="JJ med WLA logo i bun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JJ med WLA logo i bund 1">
        <a:dk1>
          <a:srgbClr val="000000"/>
        </a:dk1>
        <a:lt1>
          <a:srgbClr val="FFFFFF"/>
        </a:lt1>
        <a:dk2>
          <a:srgbClr val="999999"/>
        </a:dk2>
        <a:lt2>
          <a:srgbClr val="DDDDDD"/>
        </a:lt2>
        <a:accent1>
          <a:srgbClr val="0091C9"/>
        </a:accent1>
        <a:accent2>
          <a:srgbClr val="39C6FF"/>
        </a:accent2>
        <a:accent3>
          <a:srgbClr val="FFFFFF"/>
        </a:accent3>
        <a:accent4>
          <a:srgbClr val="000000"/>
        </a:accent4>
        <a:accent5>
          <a:srgbClr val="AAC7E1"/>
        </a:accent5>
        <a:accent6>
          <a:srgbClr val="33B3E7"/>
        </a:accent6>
        <a:hlink>
          <a:srgbClr val="0090CA"/>
        </a:hlink>
        <a:folHlink>
          <a:srgbClr val="006A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J med WLA logo i bund 2">
        <a:dk1>
          <a:srgbClr val="000000"/>
        </a:dk1>
        <a:lt1>
          <a:srgbClr val="FFFFFF"/>
        </a:lt1>
        <a:dk2>
          <a:srgbClr val="1D4B92"/>
        </a:dk2>
        <a:lt2>
          <a:srgbClr val="E6E6E6"/>
        </a:lt2>
        <a:accent1>
          <a:srgbClr val="AF8547"/>
        </a:accent1>
        <a:accent2>
          <a:srgbClr val="B3B3B3"/>
        </a:accent2>
        <a:accent3>
          <a:srgbClr val="FFFFFF"/>
        </a:accent3>
        <a:accent4>
          <a:srgbClr val="000000"/>
        </a:accent4>
        <a:accent5>
          <a:srgbClr val="D4C2B1"/>
        </a:accent5>
        <a:accent6>
          <a:srgbClr val="A2A2A2"/>
        </a:accent6>
        <a:hlink>
          <a:srgbClr val="808080"/>
        </a:hlink>
        <a:folHlink>
          <a:srgbClr val="A5B7D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JJ master lys baggrund</Template>
  <TotalTime>1437</TotalTime>
  <Words>259</Words>
  <Application>Microsoft Office PowerPoint</Application>
  <PresentationFormat>Affichage à l'écran (4:3)</PresentationFormat>
  <Paragraphs>93</Paragraphs>
  <Slides>7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JJ med WLA logo i bund</vt:lpstr>
      <vt:lpstr>Diapositive 1</vt:lpstr>
      <vt:lpstr>The WLA membership</vt:lpstr>
      <vt:lpstr>WLA Members in North America</vt:lpstr>
      <vt:lpstr>The WLA Executive Committee</vt:lpstr>
      <vt:lpstr>WLA Best Industry Practice  Standards</vt:lpstr>
      <vt:lpstr>Tradeshow Montréal 2012</vt:lpstr>
      <vt:lpstr>Rome Cavalieri 2-5 November 2014</vt:lpstr>
    </vt:vector>
  </TitlesOfParts>
  <Company>World Lottery Association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Jean Moreau Jorgensen</dc:creator>
  <cp:lastModifiedBy>Schaller Nicole</cp:lastModifiedBy>
  <cp:revision>238</cp:revision>
  <cp:lastPrinted>2008-07-28T12:37:20Z</cp:lastPrinted>
  <dcterms:created xsi:type="dcterms:W3CDTF">2009-02-11T16:17:16Z</dcterms:created>
  <dcterms:modified xsi:type="dcterms:W3CDTF">2013-04-05T12:52:03Z</dcterms:modified>
</cp:coreProperties>
</file>