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9" r:id="rId2"/>
    <p:sldId id="293" r:id="rId3"/>
    <p:sldId id="261" r:id="rId4"/>
    <p:sldId id="262" r:id="rId5"/>
    <p:sldId id="289" r:id="rId6"/>
    <p:sldId id="286" r:id="rId7"/>
    <p:sldId id="269" r:id="rId8"/>
    <p:sldId id="270" r:id="rId9"/>
    <p:sldId id="271" r:id="rId10"/>
    <p:sldId id="256" r:id="rId11"/>
    <p:sldId id="291" r:id="rId12"/>
    <p:sldId id="273" r:id="rId13"/>
    <p:sldId id="274" r:id="rId14"/>
    <p:sldId id="287" r:id="rId15"/>
    <p:sldId id="290" r:id="rId16"/>
    <p:sldId id="277" r:id="rId17"/>
    <p:sldId id="288" r:id="rId18"/>
    <p:sldId id="279" r:id="rId19"/>
    <p:sldId id="281" r:id="rId20"/>
    <p:sldId id="283" r:id="rId21"/>
    <p:sldId id="294" r:id="rId22"/>
    <p:sldId id="295" r:id="rId23"/>
    <p:sldId id="284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99"/>
  </p:normalViewPr>
  <p:slideViewPr>
    <p:cSldViewPr snapToGrid="0" snapToObjects="1">
      <p:cViewPr varScale="1">
        <p:scale>
          <a:sx n="41" d="100"/>
          <a:sy n="41" d="100"/>
        </p:scale>
        <p:origin x="-176" y="-456"/>
      </p:cViewPr>
      <p:guideLst>
        <p:guide orient="horz" pos="4320"/>
        <p:guide pos="76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2" name="Shape 12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911449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22349" y="3524522"/>
            <a:ext cx="13964502" cy="4330156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alifornia Chrome_gradien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8020" y="-1659732"/>
            <a:ext cx="24760040" cy="16506694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hape 20"/>
          <p:cNvSpPr/>
          <p:nvPr/>
        </p:nvSpPr>
        <p:spPr>
          <a:xfrm>
            <a:off x="14300956" y="8226871"/>
            <a:ext cx="6245424" cy="147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Next Generation </a:t>
            </a:r>
            <a:br/>
            <a:r>
              <a:t>of Lottery Games</a:t>
            </a:r>
          </a:p>
        </p:txBody>
      </p:sp>
      <p:pic>
        <p:nvPicPr>
          <p:cNvPr id="2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19812" y="5594196"/>
            <a:ext cx="13864958" cy="4299289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5"/>
            <a:ext cx="24384001" cy="126999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Shape 30"/>
          <p:cNvSpPr/>
          <p:nvPr/>
        </p:nvSpPr>
        <p:spPr>
          <a:xfrm>
            <a:off x="367584" y="584329"/>
            <a:ext cx="1494397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21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EquiLottery</a:t>
            </a:r>
          </a:p>
        </p:txBody>
      </p:sp>
      <p:pic>
        <p:nvPicPr>
          <p:cNvPr id="3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528132" y="994747"/>
            <a:ext cx="5860078" cy="288039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Shape 32"/>
          <p:cNvSpPr/>
          <p:nvPr/>
        </p:nvSpPr>
        <p:spPr>
          <a:xfrm>
            <a:off x="18744485" y="584329"/>
            <a:ext cx="4608067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2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The Next Generation of Lottery Games</a:t>
            </a:r>
          </a:p>
        </p:txBody>
      </p:sp>
      <p:pic>
        <p:nvPicPr>
          <p:cNvPr id="33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92" y="1005597"/>
            <a:ext cx="2709381" cy="266340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duct X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5"/>
            <a:ext cx="24384001" cy="1269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-8516" y="1003215"/>
            <a:ext cx="2709432" cy="1193970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/>
          <p:nvPr/>
        </p:nvSpPr>
        <p:spPr>
          <a:xfrm>
            <a:off x="367584" y="584329"/>
            <a:ext cx="1494397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21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EquiLottery</a:t>
            </a:r>
          </a:p>
        </p:txBody>
      </p:sp>
      <p:sp>
        <p:nvSpPr>
          <p:cNvPr id="44" name="Shape 44"/>
          <p:cNvSpPr/>
          <p:nvPr/>
        </p:nvSpPr>
        <p:spPr>
          <a:xfrm>
            <a:off x="367584" y="1418295"/>
            <a:ext cx="1346983" cy="60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 sz="2100">
                <a:latin typeface="Arial"/>
                <a:ea typeface="Arial"/>
                <a:cs typeface="Arial"/>
                <a:sym typeface="Arial"/>
              </a:defRPr>
            </a:pPr>
            <a:r>
              <a:t>Product</a:t>
            </a:r>
          </a:p>
          <a:p>
            <a:pPr algn="l">
              <a:defRPr sz="2100">
                <a:latin typeface="Arial"/>
                <a:ea typeface="Arial"/>
                <a:cs typeface="Arial"/>
                <a:sym typeface="Arial"/>
              </a:defRPr>
            </a:pPr>
            <a:r>
              <a:t>Experience</a:t>
            </a:r>
          </a:p>
        </p:txBody>
      </p:sp>
      <p:pic>
        <p:nvPicPr>
          <p:cNvPr id="45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528132" y="994747"/>
            <a:ext cx="5860078" cy="288039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hape 46"/>
          <p:cNvSpPr/>
          <p:nvPr/>
        </p:nvSpPr>
        <p:spPr>
          <a:xfrm>
            <a:off x="18744485" y="584329"/>
            <a:ext cx="4608067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2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The Next Generation of Lottery Games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antit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5"/>
            <a:ext cx="24384001" cy="1269990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hape 68"/>
          <p:cNvSpPr/>
          <p:nvPr/>
        </p:nvSpPr>
        <p:spPr>
          <a:xfrm>
            <a:off x="367584" y="584329"/>
            <a:ext cx="1494397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21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EquiLottery</a:t>
            </a:r>
          </a:p>
        </p:txBody>
      </p:sp>
      <p:pic>
        <p:nvPicPr>
          <p:cNvPr id="69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84" y="1003131"/>
            <a:ext cx="2709432" cy="1193969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Shape 70"/>
          <p:cNvSpPr/>
          <p:nvPr/>
        </p:nvSpPr>
        <p:spPr>
          <a:xfrm>
            <a:off x="367584" y="1418295"/>
            <a:ext cx="1435926" cy="60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 sz="2100">
                <a:latin typeface="Arial"/>
                <a:ea typeface="Arial"/>
                <a:cs typeface="Arial"/>
                <a:sym typeface="Arial"/>
              </a:defRPr>
            </a:pPr>
            <a:r>
              <a:t>Quantitative</a:t>
            </a:r>
            <a:br/>
            <a:r>
              <a:t>Data</a:t>
            </a:r>
          </a:p>
        </p:txBody>
      </p:sp>
      <p:pic>
        <p:nvPicPr>
          <p:cNvPr id="71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528132" y="994747"/>
            <a:ext cx="5860078" cy="288039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hape 72"/>
          <p:cNvSpPr/>
          <p:nvPr/>
        </p:nvSpPr>
        <p:spPr>
          <a:xfrm>
            <a:off x="18744485" y="584329"/>
            <a:ext cx="4608067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2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The Next Generation of Lottery Games</a:t>
            </a:r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photo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race_last_p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3845" y="1143000"/>
            <a:ext cx="24511690" cy="16341126"/>
          </a:xfrm>
          <a:prstGeom prst="rect">
            <a:avLst/>
          </a:prstGeom>
          <a:ln w="12700">
            <a:miter lim="400000"/>
          </a:ln>
        </p:spPr>
      </p:pic>
      <p:pic>
        <p:nvPicPr>
          <p:cNvPr id="88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0388" y="7066963"/>
            <a:ext cx="10016418" cy="3105922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5"/>
            <a:ext cx="24384001" cy="1269990"/>
          </a:xfrm>
          <a:prstGeom prst="rect">
            <a:avLst/>
          </a:prstGeom>
          <a:ln w="12700">
            <a:miter lim="400000"/>
          </a:ln>
        </p:spPr>
      </p:pic>
      <p:sp>
        <p:nvSpPr>
          <p:cNvPr id="90" name="Shape 90"/>
          <p:cNvSpPr/>
          <p:nvPr/>
        </p:nvSpPr>
        <p:spPr>
          <a:xfrm>
            <a:off x="367584" y="584329"/>
            <a:ext cx="1494397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21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EquiLottery</a:t>
            </a:r>
          </a:p>
        </p:txBody>
      </p:sp>
      <p:pic>
        <p:nvPicPr>
          <p:cNvPr id="91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92" y="1005597"/>
            <a:ext cx="2709381" cy="266340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Shape 9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duct 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5"/>
            <a:ext cx="24384001" cy="12699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283" y="1003215"/>
            <a:ext cx="2709432" cy="1193970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hape 101"/>
          <p:cNvSpPr/>
          <p:nvPr/>
        </p:nvSpPr>
        <p:spPr>
          <a:xfrm>
            <a:off x="367584" y="584329"/>
            <a:ext cx="1494397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21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EquiLottery</a:t>
            </a:r>
          </a:p>
        </p:txBody>
      </p:sp>
      <p:sp>
        <p:nvSpPr>
          <p:cNvPr id="102" name="Shape 102"/>
          <p:cNvSpPr/>
          <p:nvPr/>
        </p:nvSpPr>
        <p:spPr>
          <a:xfrm>
            <a:off x="367584" y="1418295"/>
            <a:ext cx="1005924" cy="60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 sz="2100">
                <a:latin typeface="Arial"/>
                <a:ea typeface="Arial"/>
                <a:cs typeface="Arial"/>
                <a:sym typeface="Arial"/>
              </a:defRPr>
            </a:pPr>
            <a:r>
              <a:t>Product</a:t>
            </a:r>
          </a:p>
          <a:p>
            <a:pPr algn="l">
              <a:defRPr sz="2100">
                <a:latin typeface="Arial"/>
                <a:ea typeface="Arial"/>
                <a:cs typeface="Arial"/>
                <a:sym typeface="Arial"/>
              </a:defRPr>
            </a:pPr>
            <a:r>
              <a:t>Demo</a:t>
            </a:r>
          </a:p>
        </p:txBody>
      </p:sp>
      <p:pic>
        <p:nvPicPr>
          <p:cNvPr id="103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528132" y="994747"/>
            <a:ext cx="5860078" cy="288039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hape 104"/>
          <p:cNvSpPr/>
          <p:nvPr/>
        </p:nvSpPr>
        <p:spPr>
          <a:xfrm>
            <a:off x="18744485" y="584329"/>
            <a:ext cx="4608067" cy="29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l">
              <a:defRPr sz="21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The Next Generation of Lottery Games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California Chrome_gradien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8020" y="-1659732"/>
            <a:ext cx="24760040" cy="16506694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Shape 113"/>
          <p:cNvSpPr/>
          <p:nvPr/>
        </p:nvSpPr>
        <p:spPr>
          <a:xfrm>
            <a:off x="14300956" y="7591871"/>
            <a:ext cx="6990160" cy="1478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48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 Next Generation of </a:t>
            </a:r>
            <a:br/>
            <a:r>
              <a:t>Lottery Draw Games</a:t>
            </a:r>
          </a:p>
        </p:txBody>
      </p:sp>
      <p:pic>
        <p:nvPicPr>
          <p:cNvPr id="114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519812" y="5594196"/>
            <a:ext cx="13864958" cy="4299289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6" r:id="rId6"/>
    <p:sldLayoutId id="2147483657" r:id="rId7"/>
    <p:sldLayoutId id="2147483658" r:id="rId8"/>
  </p:sldLayoutIdLst>
  <p:transition xmlns:p14="http://schemas.microsoft.com/office/powerpoint/2010/main"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latinLnBrk="0">
        <a:lnSpc>
          <a:spcPct val="100000"/>
        </a:lnSpc>
        <a:spcBef>
          <a:spcPts val="52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Relationship Id="rId3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3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5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jpeg"/><Relationship Id="rId3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jpeg"/><Relationship Id="rId3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jpeg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>
            <a:off x="7903923" y="8914125"/>
            <a:ext cx="8576154" cy="2215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457200">
              <a:defRPr sz="4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The Lottery’s Answer</a:t>
            </a:r>
          </a:p>
          <a:p>
            <a:pPr defTabSz="457200">
              <a:defRPr sz="4800" b="1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to </a:t>
            </a:r>
            <a:r>
              <a:rPr lang="en-US" dirty="0" smtClean="0"/>
              <a:t>the Appeal of </a:t>
            </a:r>
            <a:r>
              <a:rPr dirty="0" smtClean="0"/>
              <a:t>Daily </a:t>
            </a:r>
            <a:r>
              <a:rPr dirty="0"/>
              <a:t>Fantasy?</a:t>
            </a:r>
          </a:p>
        </p:txBody>
      </p:sp>
    </p:spTree>
    <p:extLst>
      <p:ext uri="{BB962C8B-B14F-4D97-AF65-F5344CB8AC3E}">
        <p14:creationId xmlns:p14="http://schemas.microsoft.com/office/powerpoint/2010/main" val="3481659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/>
          <p:nvPr/>
        </p:nvSpPr>
        <p:spPr>
          <a:xfrm>
            <a:off x="2727730" y="5688325"/>
            <a:ext cx="8576153" cy="5319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457200"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Daily $2 draw style game based on </a:t>
            </a:r>
            <a:br/>
            <a:r>
              <a:t>the results of live horse racing.</a:t>
            </a:r>
          </a:p>
          <a:p>
            <a:pPr algn="l" defTabSz="457200"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/>
            </a:r>
            <a:br/>
            <a:r>
              <a:t>Quick pick only gameplay.</a:t>
            </a:r>
          </a:p>
          <a:p>
            <a:pPr algn="l" defTabSz="457200"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/>
            </a:r>
            <a:br/>
            <a:r>
              <a:t>Each ticket represents three numbers</a:t>
            </a:r>
            <a:br/>
            <a:r>
              <a:t>and horses.</a:t>
            </a:r>
          </a:p>
          <a:p>
            <a:pPr algn="l" defTabSz="457200"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/>
            </a:r>
            <a:br/>
            <a:r>
              <a:t>Daily race video delivered through </a:t>
            </a:r>
            <a:br/>
            <a:r>
              <a:t>mobile app and website.</a:t>
            </a:r>
          </a:p>
        </p:txBody>
      </p:sp>
      <p:sp>
        <p:nvSpPr>
          <p:cNvPr id="145" name="Shape 145"/>
          <p:cNvSpPr/>
          <p:nvPr/>
        </p:nvSpPr>
        <p:spPr>
          <a:xfrm>
            <a:off x="2698163" y="2564125"/>
            <a:ext cx="8576153" cy="279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457200">
              <a:defRPr sz="6400" b="1">
                <a:solidFill>
                  <a:srgbClr val="40A6D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Brief Overview</a:t>
            </a:r>
          </a:p>
          <a:p>
            <a:pPr algn="l" defTabSz="457200">
              <a:defRPr sz="6400" b="1">
                <a:solidFill>
                  <a:srgbClr val="40A6D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of EquiLottery</a:t>
            </a:r>
          </a:p>
        </p:txBody>
      </p:sp>
      <p:pic>
        <p:nvPicPr>
          <p:cNvPr id="146" name="handheld.jpg"/>
          <p:cNvPicPr>
            <a:picLocks noChangeAspect="1"/>
          </p:cNvPicPr>
          <p:nvPr/>
        </p:nvPicPr>
        <p:blipFill>
          <a:blip r:embed="rId2">
            <a:extLst/>
          </a:blip>
          <a:srcRect l="19337" t="19531" r="18572" b="29207"/>
          <a:stretch>
            <a:fillRect/>
          </a:stretch>
        </p:blipFill>
        <p:spPr>
          <a:xfrm>
            <a:off x="13085464" y="7486219"/>
            <a:ext cx="11328591" cy="6235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hand_ticket_01.jpg"/>
          <p:cNvPicPr>
            <a:picLocks noChangeAspect="1"/>
          </p:cNvPicPr>
          <p:nvPr/>
        </p:nvPicPr>
        <p:blipFill>
          <a:blip r:embed="rId3">
            <a:extLst/>
          </a:blip>
          <a:srcRect t="8608" b="8608"/>
          <a:stretch>
            <a:fillRect/>
          </a:stretch>
        </p:blipFill>
        <p:spPr>
          <a:xfrm>
            <a:off x="13087846" y="1270900"/>
            <a:ext cx="11298413" cy="62354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5985161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uiExpand="1" build="p" bldLvl="5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/>
          <p:nvPr/>
        </p:nvSpPr>
        <p:spPr>
          <a:xfrm>
            <a:off x="2698163" y="2564125"/>
            <a:ext cx="8576153" cy="279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457200">
              <a:defRPr sz="6400" b="1">
                <a:solidFill>
                  <a:srgbClr val="40A6D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Prize</a:t>
            </a:r>
          </a:p>
          <a:p>
            <a:pPr algn="l" defTabSz="457200">
              <a:defRPr sz="6400" b="1">
                <a:solidFill>
                  <a:srgbClr val="40A6D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Opportunities</a:t>
            </a:r>
          </a:p>
        </p:txBody>
      </p:sp>
      <p:sp>
        <p:nvSpPr>
          <p:cNvPr id="215" name="Shape 215"/>
          <p:cNvSpPr/>
          <p:nvPr/>
        </p:nvSpPr>
        <p:spPr>
          <a:xfrm>
            <a:off x="2727730" y="5180325"/>
            <a:ext cx="8576153" cy="7741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457200">
              <a:lnSpc>
                <a:spcPct val="90000"/>
              </a:lnSpc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t>Top Prize</a:t>
            </a:r>
            <a:br/>
            <a:r>
              <a:rPr b="0"/>
              <a:t>$300 - $1,700</a:t>
            </a:r>
          </a:p>
          <a:p>
            <a:pPr algn="l" defTabSz="457200">
              <a:lnSpc>
                <a:spcPct val="90000"/>
              </a:lnSpc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/>
            </a:r>
            <a:br>
              <a:rPr b="0"/>
            </a:br>
            <a:r>
              <a:t>Box Prize</a:t>
            </a:r>
            <a:br/>
            <a:r>
              <a:rPr b="0"/>
              <a:t>$5 - $40</a:t>
            </a:r>
          </a:p>
          <a:p>
            <a:pPr algn="l" defTabSz="457200">
              <a:lnSpc>
                <a:spcPct val="90000"/>
              </a:lnSpc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/>
            </a:r>
            <a:br>
              <a:rPr b="0"/>
            </a:br>
            <a:r>
              <a:t>Exact Match Two</a:t>
            </a:r>
            <a:br/>
            <a:r>
              <a:rPr b="0"/>
              <a:t>Free Ticket</a:t>
            </a:r>
          </a:p>
          <a:p>
            <a:pPr algn="l" defTabSz="457200">
              <a:lnSpc>
                <a:spcPct val="90000"/>
              </a:lnSpc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/>
            </a:r>
            <a:br>
              <a:rPr b="0"/>
            </a:br>
            <a:r>
              <a:t>Scratched Horse/Cancelled Race</a:t>
            </a:r>
            <a:br/>
            <a:r>
              <a:rPr b="0"/>
              <a:t>Future Play</a:t>
            </a:r>
          </a:p>
          <a:p>
            <a:pPr algn="l" defTabSz="457200">
              <a:lnSpc>
                <a:spcPct val="90000"/>
              </a:lnSpc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rPr b="0"/>
              <a:t/>
            </a:r>
            <a:br>
              <a:rPr b="0"/>
            </a:br>
            <a:r>
              <a:t>Second Chance Raffle</a:t>
            </a:r>
          </a:p>
          <a:p>
            <a:pPr algn="l" defTabSz="457200">
              <a:lnSpc>
                <a:spcPct val="90000"/>
              </a:lnSpc>
              <a:defRPr sz="3600" b="1">
                <a:latin typeface="Arial"/>
                <a:ea typeface="Arial"/>
                <a:cs typeface="Arial"/>
                <a:sym typeface="Arial"/>
              </a:defRPr>
            </a:pPr>
            <a:r>
              <a:t/>
            </a:r>
            <a:br/>
            <a:r>
              <a:t>Every Ticket Is A Winner</a:t>
            </a:r>
          </a:p>
        </p:txBody>
      </p:sp>
      <p:pic>
        <p:nvPicPr>
          <p:cNvPr id="216" name="ISP2173356.jpeg"/>
          <p:cNvPicPr>
            <a:picLocks noChangeAspect="1"/>
          </p:cNvPicPr>
          <p:nvPr/>
        </p:nvPicPr>
        <p:blipFill>
          <a:blip r:embed="rId2">
            <a:extLst/>
          </a:blip>
          <a:srcRect l="14972" r="14972"/>
          <a:stretch>
            <a:fillRect/>
          </a:stretch>
        </p:blipFill>
        <p:spPr>
          <a:xfrm>
            <a:off x="11294764" y="1270624"/>
            <a:ext cx="13095190" cy="124715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25952442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15">
                                            <p:txEl>
                                              <p:charRg st="165" end="16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215">
                                            <p:txEl>
                                              <p:charRg st="165" end="16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" grpId="0" build="p" bldLvl="5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roup 220"/>
          <p:cNvGrpSpPr/>
          <p:nvPr/>
        </p:nvGrpSpPr>
        <p:grpSpPr>
          <a:xfrm>
            <a:off x="15373052" y="5469235"/>
            <a:ext cx="5689601" cy="4496734"/>
            <a:chOff x="0" y="0"/>
            <a:chExt cx="5689600" cy="4496733"/>
          </a:xfrm>
        </p:grpSpPr>
        <p:sp>
          <p:nvSpPr>
            <p:cNvPr id="218" name="Shape 218"/>
            <p:cNvSpPr/>
            <p:nvPr/>
          </p:nvSpPr>
          <p:spPr>
            <a:xfrm>
              <a:off x="974335" y="2911490"/>
              <a:ext cx="4146037" cy="15852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defTabSz="4572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r>
                <a:t>Tote Systems</a:t>
              </a:r>
              <a:br/>
              <a:r>
                <a:t>Provider</a:t>
              </a:r>
            </a:p>
          </p:txBody>
        </p:sp>
        <p:pic>
          <p:nvPicPr>
            <p:cNvPr id="219" name="amtote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689600" cy="1993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3" name="Group 223"/>
          <p:cNvGrpSpPr/>
          <p:nvPr/>
        </p:nvGrpSpPr>
        <p:grpSpPr>
          <a:xfrm>
            <a:off x="7473652" y="5208885"/>
            <a:ext cx="6096001" cy="4757084"/>
            <a:chOff x="0" y="0"/>
            <a:chExt cx="6096000" cy="4757083"/>
          </a:xfrm>
        </p:grpSpPr>
        <p:pic>
          <p:nvPicPr>
            <p:cNvPr id="221" name="igt-logo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096000" cy="23368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2" name="Shape 222"/>
            <p:cNvSpPr/>
            <p:nvPr/>
          </p:nvSpPr>
          <p:spPr>
            <a:xfrm>
              <a:off x="1114682" y="3171840"/>
              <a:ext cx="4146037" cy="15852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defTabSz="45720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r>
                <a:t>Lottery Systems</a:t>
              </a:r>
              <a:br/>
              <a:r>
                <a:t>Provider</a:t>
              </a:r>
            </a:p>
          </p:txBody>
        </p:sp>
      </p:grpSp>
      <p:sp>
        <p:nvSpPr>
          <p:cNvPr id="224" name="Shape 224"/>
          <p:cNvSpPr/>
          <p:nvPr/>
        </p:nvSpPr>
        <p:spPr>
          <a:xfrm>
            <a:off x="8588334" y="11436008"/>
            <a:ext cx="11731906" cy="1051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457200"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Mechanics of how game works can be found on</a:t>
            </a:r>
            <a:br/>
            <a:r>
              <a:rPr b="1"/>
              <a:t>www.EquiLottery.com</a:t>
            </a:r>
          </a:p>
        </p:txBody>
      </p:sp>
      <p:sp>
        <p:nvSpPr>
          <p:cNvPr id="225" name="Shape 225"/>
          <p:cNvSpPr/>
          <p:nvPr/>
        </p:nvSpPr>
        <p:spPr>
          <a:xfrm>
            <a:off x="2698163" y="2564125"/>
            <a:ext cx="8576153" cy="279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457200">
              <a:defRPr sz="6400" b="1">
                <a:solidFill>
                  <a:srgbClr val="40A6D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Systems </a:t>
            </a:r>
            <a:br/>
            <a:r>
              <a:t>Providers</a:t>
            </a:r>
          </a:p>
        </p:txBody>
      </p:sp>
    </p:spTree>
    <p:extLst>
      <p:ext uri="{BB962C8B-B14F-4D97-AF65-F5344CB8AC3E}">
        <p14:creationId xmlns:p14="http://schemas.microsoft.com/office/powerpoint/2010/main" val="200778968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0" grpId="0" animBg="1" advAuto="0"/>
      <p:bldP spid="223" grpId="0" animBg="1" advAuto="0"/>
      <p:bldP spid="224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45844" y="2549774"/>
            <a:ext cx="6093512" cy="8768703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Shape 115"/>
          <p:cNvSpPr/>
          <p:nvPr/>
        </p:nvSpPr>
        <p:spPr>
          <a:xfrm>
            <a:off x="2698163" y="2564125"/>
            <a:ext cx="8576153" cy="279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457200">
              <a:defRPr sz="6400" b="1">
                <a:latin typeface="Arial"/>
                <a:ea typeface="Arial"/>
                <a:cs typeface="Arial"/>
                <a:sym typeface="Arial"/>
              </a:defRPr>
            </a:pPr>
            <a:r>
              <a:t>Have Your </a:t>
            </a:r>
            <a:br/>
            <a:r>
              <a:t>Tickets Ready</a:t>
            </a:r>
          </a:p>
        </p:txBody>
      </p:sp>
      <p:pic>
        <p:nvPicPr>
          <p:cNvPr id="116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296745" y="5736367"/>
            <a:ext cx="3238310" cy="19892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487985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My Movie 1 (B29D9615-9738-4F5D-B036-6543B0F15533)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88305" y="-50602"/>
            <a:ext cx="24570431" cy="13820869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7384463" y="5806039"/>
            <a:ext cx="10285295" cy="2929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102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Hold All Tickets</a:t>
            </a:r>
          </a:p>
        </p:txBody>
      </p:sp>
    </p:spTree>
    <p:extLst>
      <p:ext uri="{BB962C8B-B14F-4D97-AF65-F5344CB8AC3E}">
        <p14:creationId xmlns:p14="http://schemas.microsoft.com/office/powerpoint/2010/main" val="175539013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41"/>
                </p:tgtEl>
              </p:cMediaNode>
            </p:video>
          </p:childTnLst>
        </p:cTn>
      </p:par>
    </p:tnLst>
    <p:bldLst>
      <p:bldP spid="1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My Movie 1 (4738FB48-3B72-4856-98D9-D24D46A16143)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51693" y="-36711"/>
            <a:ext cx="24514529" cy="137894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712184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80" fill="hold"/>
                                        <p:tgtEl>
                                          <p:spTgt spid="1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2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/>
        </p:nvSpPr>
        <p:spPr>
          <a:xfrm>
            <a:off x="2698163" y="2564125"/>
            <a:ext cx="6457704" cy="1853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457200">
              <a:defRPr sz="6400" b="1">
                <a:solidFill>
                  <a:srgbClr val="40A6D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Winning </a:t>
            </a:r>
            <a:br/>
            <a:r>
              <a:t>Horses</a:t>
            </a:r>
          </a:p>
        </p:txBody>
      </p:sp>
      <p:sp>
        <p:nvSpPr>
          <p:cNvPr id="119" name="Shape 119"/>
          <p:cNvSpPr/>
          <p:nvPr/>
        </p:nvSpPr>
        <p:spPr>
          <a:xfrm>
            <a:off x="2710863" y="5002525"/>
            <a:ext cx="6080901" cy="6412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457200">
              <a:defRPr sz="4800" b="1">
                <a:latin typeface="Arial"/>
                <a:ea typeface="Arial"/>
                <a:cs typeface="Arial"/>
                <a:sym typeface="Arial"/>
              </a:defRPr>
            </a:pPr>
            <a:r>
              <a:t>13 - Lady Zuzu</a:t>
            </a:r>
          </a:p>
          <a:p>
            <a:pPr algn="l" defTabSz="457200">
              <a:defRPr sz="4800" b="1">
                <a:latin typeface="Arial"/>
                <a:ea typeface="Arial"/>
                <a:cs typeface="Arial"/>
                <a:sym typeface="Arial"/>
              </a:defRPr>
            </a:pPr>
            <a:r>
              <a:t>  4 - Scottish Sweetie</a:t>
            </a:r>
          </a:p>
          <a:p>
            <a:pPr algn="l" defTabSz="457200">
              <a:defRPr sz="4800" b="1">
                <a:latin typeface="Arial"/>
                <a:ea typeface="Arial"/>
                <a:cs typeface="Arial"/>
                <a:sym typeface="Arial"/>
              </a:defRPr>
            </a:pPr>
            <a:r>
              <a:t>  6 - Jewelisa</a:t>
            </a:r>
          </a:p>
          <a:p>
            <a:pPr algn="l" defTabSz="457200">
              <a:defRPr sz="4800" b="1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457200">
              <a:defRPr sz="4800" b="1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4572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457200">
              <a:defRPr sz="3600"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algn="l" defTabSz="457200">
              <a:defRPr sz="6400" b="1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2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79831" y="3906384"/>
            <a:ext cx="4062337" cy="8426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478832" y="3913854"/>
            <a:ext cx="4062337" cy="82250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738538" y="3908221"/>
            <a:ext cx="4813923" cy="826175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4125241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AYP1283062_flat.jpg"/>
          <p:cNvPicPr>
            <a:picLocks noChangeAspect="1"/>
          </p:cNvPicPr>
          <p:nvPr/>
        </p:nvPicPr>
        <p:blipFill>
          <a:blip r:embed="rId2">
            <a:extLst/>
          </a:blip>
          <a:srcRect t="10690" b="10690"/>
          <a:stretch>
            <a:fillRect/>
          </a:stretch>
        </p:blipFill>
        <p:spPr>
          <a:xfrm>
            <a:off x="4464" y="1270129"/>
            <a:ext cx="13095189" cy="6863558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Shape 228"/>
          <p:cNvSpPr/>
          <p:nvPr/>
        </p:nvSpPr>
        <p:spPr>
          <a:xfrm>
            <a:off x="13967080" y="2564125"/>
            <a:ext cx="8576154" cy="279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457200">
              <a:defRPr sz="6400" b="1">
                <a:solidFill>
                  <a:srgbClr val="40A6D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Qualitative Study</a:t>
            </a:r>
          </a:p>
          <a:p>
            <a:pPr algn="l" defTabSz="457200">
              <a:defRPr sz="6400" b="1">
                <a:solidFill>
                  <a:srgbClr val="40A6D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Findings:</a:t>
            </a:r>
          </a:p>
        </p:txBody>
      </p:sp>
      <p:sp>
        <p:nvSpPr>
          <p:cNvPr id="229" name="Shape 229"/>
          <p:cNvSpPr/>
          <p:nvPr/>
        </p:nvSpPr>
        <p:spPr>
          <a:xfrm>
            <a:off x="13979929" y="5739125"/>
            <a:ext cx="8931456" cy="5319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457200"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Players loved the excitement and authenticity of a 2 minute horse race.</a:t>
            </a:r>
            <a:br/>
            <a:endParaRPr/>
          </a:p>
          <a:p>
            <a:pPr algn="l" defTabSz="457200"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Shorter event time seen as positive.</a:t>
            </a:r>
            <a:br/>
            <a:endParaRPr/>
          </a:p>
          <a:p>
            <a:pPr algn="l" defTabSz="457200"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Retailers loved quick pick only approach without play slips.</a:t>
            </a:r>
            <a:br/>
            <a:endParaRPr/>
          </a:p>
          <a:p>
            <a:pPr algn="l" defTabSz="457200"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Mobile app appealing especially </a:t>
            </a:r>
            <a:br/>
            <a:r>
              <a:t>among Millennials.</a:t>
            </a:r>
          </a:p>
        </p:txBody>
      </p:sp>
      <p:pic>
        <p:nvPicPr>
          <p:cNvPr id="230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84" y="1003131"/>
            <a:ext cx="2709432" cy="1193969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Shape 231"/>
          <p:cNvSpPr/>
          <p:nvPr/>
        </p:nvSpPr>
        <p:spPr>
          <a:xfrm>
            <a:off x="367584" y="1418295"/>
            <a:ext cx="1346852" cy="600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 sz="2100">
                <a:latin typeface="Arial"/>
                <a:ea typeface="Arial"/>
                <a:cs typeface="Arial"/>
                <a:sym typeface="Arial"/>
              </a:defRPr>
            </a:pPr>
            <a:r>
              <a:t>Qualitative</a:t>
            </a:r>
          </a:p>
          <a:p>
            <a:pPr algn="l">
              <a:defRPr sz="2100">
                <a:latin typeface="Arial"/>
                <a:ea typeface="Arial"/>
                <a:cs typeface="Arial"/>
                <a:sym typeface="Arial"/>
              </a:defRPr>
            </a:pPr>
            <a: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81690528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" grpId="0" build="p" bldLvl="5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>
            <a:off x="2698163" y="2564125"/>
            <a:ext cx="6681869" cy="1377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457200">
              <a:defRPr sz="4800" b="1">
                <a:solidFill>
                  <a:srgbClr val="40A6D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Quantitative </a:t>
            </a:r>
            <a:br/>
            <a:r>
              <a:t>Study Findings:</a:t>
            </a:r>
          </a:p>
        </p:txBody>
      </p:sp>
      <p:grpSp>
        <p:nvGrpSpPr>
          <p:cNvPr id="119" name="Group 119"/>
          <p:cNvGrpSpPr/>
          <p:nvPr/>
        </p:nvGrpSpPr>
        <p:grpSpPr>
          <a:xfrm>
            <a:off x="2710863" y="4469125"/>
            <a:ext cx="5287105" cy="8722000"/>
            <a:chOff x="0" y="0"/>
            <a:chExt cx="5287103" cy="8721998"/>
          </a:xfrm>
        </p:grpSpPr>
        <p:grpSp>
          <p:nvGrpSpPr>
            <p:cNvPr id="117" name="Group 117"/>
            <p:cNvGrpSpPr/>
            <p:nvPr/>
          </p:nvGrpSpPr>
          <p:grpSpPr>
            <a:xfrm>
              <a:off x="4063" y="1421397"/>
              <a:ext cx="5275946" cy="7300602"/>
              <a:chOff x="-3031" y="0"/>
              <a:chExt cx="5275945" cy="7300601"/>
            </a:xfrm>
          </p:grpSpPr>
          <p:pic>
            <p:nvPicPr>
              <p:cNvPr id="115" name="pasted-image.pdf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5272915" cy="583259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16" name="Shape 116"/>
              <p:cNvSpPr/>
              <p:nvPr/>
            </p:nvSpPr>
            <p:spPr>
              <a:xfrm>
                <a:off x="-3032" y="6324694"/>
                <a:ext cx="4472522" cy="9759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l" defTabSz="457200">
                  <a:defRPr sz="24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t>Adds 300,000+ lottery players to state of 4.4 million.</a:t>
                </a:r>
              </a:p>
            </p:txBody>
          </p:sp>
        </p:grpSp>
        <p:sp>
          <p:nvSpPr>
            <p:cNvPr id="118" name="Shape 118"/>
            <p:cNvSpPr/>
            <p:nvPr/>
          </p:nvSpPr>
          <p:spPr>
            <a:xfrm>
              <a:off x="0" y="0"/>
              <a:ext cx="5287104" cy="518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457200">
                <a:defRPr sz="36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Player Spend</a:t>
              </a:r>
            </a:p>
          </p:txBody>
        </p:sp>
      </p:grpSp>
      <p:grpSp>
        <p:nvGrpSpPr>
          <p:cNvPr id="124" name="Group 124"/>
          <p:cNvGrpSpPr/>
          <p:nvPr/>
        </p:nvGrpSpPr>
        <p:grpSpPr>
          <a:xfrm>
            <a:off x="8994934" y="4481825"/>
            <a:ext cx="5617913" cy="8709301"/>
            <a:chOff x="-56224" y="0"/>
            <a:chExt cx="5617912" cy="8709299"/>
          </a:xfrm>
        </p:grpSpPr>
        <p:grpSp>
          <p:nvGrpSpPr>
            <p:cNvPr id="122" name="Group 122"/>
            <p:cNvGrpSpPr/>
            <p:nvPr/>
          </p:nvGrpSpPr>
          <p:grpSpPr>
            <a:xfrm>
              <a:off x="-56225" y="2014349"/>
              <a:ext cx="5617913" cy="6694951"/>
              <a:chOff x="-56224" y="0"/>
              <a:chExt cx="5617912" cy="6694950"/>
            </a:xfrm>
          </p:grpSpPr>
          <p:sp>
            <p:nvSpPr>
              <p:cNvPr id="120" name="Shape 120"/>
              <p:cNvSpPr/>
              <p:nvPr/>
            </p:nvSpPr>
            <p:spPr>
              <a:xfrm>
                <a:off x="-56225" y="5719043"/>
                <a:ext cx="4472522" cy="97590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defTabSz="457200">
                  <a:defRPr sz="2400">
                    <a:latin typeface="Arial"/>
                    <a:ea typeface="Arial"/>
                    <a:cs typeface="Arial"/>
                    <a:sym typeface="Arial"/>
                  </a:defRPr>
                </a:pPr>
                <a:r>
                  <a:t>Cannibalization rate between </a:t>
                </a:r>
                <a:br/>
                <a:r>
                  <a:t>0.55% and 1.64%.</a:t>
                </a:r>
              </a:p>
            </p:txBody>
          </p:sp>
          <p:pic>
            <p:nvPicPr>
              <p:cNvPr id="121" name="pasted-image.pdf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0" y="0"/>
                <a:ext cx="5561688" cy="456376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23" name="Shape 123"/>
            <p:cNvSpPr/>
            <p:nvPr/>
          </p:nvSpPr>
          <p:spPr>
            <a:xfrm>
              <a:off x="35104" y="0"/>
              <a:ext cx="5287104" cy="518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457200">
                <a:defRPr sz="36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Weekly Per Capita</a:t>
              </a:r>
            </a:p>
          </p:txBody>
        </p:sp>
      </p:grpSp>
      <p:grpSp>
        <p:nvGrpSpPr>
          <p:cNvPr id="128" name="Group 128"/>
          <p:cNvGrpSpPr/>
          <p:nvPr/>
        </p:nvGrpSpPr>
        <p:grpSpPr>
          <a:xfrm>
            <a:off x="16236363" y="4481825"/>
            <a:ext cx="5469207" cy="8709300"/>
            <a:chOff x="0" y="0"/>
            <a:chExt cx="5469205" cy="8709299"/>
          </a:xfrm>
        </p:grpSpPr>
        <p:pic>
          <p:nvPicPr>
            <p:cNvPr id="125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48779" y="921200"/>
              <a:ext cx="5420427" cy="64623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6" name="Shape 126"/>
            <p:cNvSpPr/>
            <p:nvPr/>
          </p:nvSpPr>
          <p:spPr>
            <a:xfrm>
              <a:off x="29077" y="7733392"/>
              <a:ext cx="4472522" cy="9759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2400">
                  <a:latin typeface="Arial"/>
                  <a:ea typeface="Arial"/>
                  <a:cs typeface="Arial"/>
                  <a:sym typeface="Arial"/>
                </a:defRPr>
              </a:pPr>
              <a:r>
                <a:t>Average player would purchases </a:t>
              </a:r>
              <a:br/>
              <a:r>
                <a:t>2.2 tickets per race.</a:t>
              </a:r>
            </a:p>
          </p:txBody>
        </p:sp>
        <p:sp>
          <p:nvSpPr>
            <p:cNvPr id="127" name="Shape 127"/>
            <p:cNvSpPr/>
            <p:nvPr/>
          </p:nvSpPr>
          <p:spPr>
            <a:xfrm>
              <a:off x="0" y="0"/>
              <a:ext cx="5287104" cy="5184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457200">
                <a:defRPr sz="36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Player Stickiness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686466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>
            <a:off x="2698163" y="2564125"/>
            <a:ext cx="8576153" cy="279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6400" b="1">
                <a:solidFill>
                  <a:srgbClr val="40A6D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The Rise of Daily Fantasy Sports</a:t>
            </a:r>
          </a:p>
        </p:txBody>
      </p:sp>
      <p:grpSp>
        <p:nvGrpSpPr>
          <p:cNvPr id="117" name="Group 117"/>
          <p:cNvGrpSpPr/>
          <p:nvPr/>
        </p:nvGrpSpPr>
        <p:grpSpPr>
          <a:xfrm>
            <a:off x="12893668" y="3440318"/>
            <a:ext cx="3921684" cy="4032784"/>
            <a:chOff x="0" y="0"/>
            <a:chExt cx="3921683" cy="4032782"/>
          </a:xfrm>
        </p:grpSpPr>
        <p:pic>
          <p:nvPicPr>
            <p:cNvPr id="115" name="pasted-image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9429" y="1457438"/>
              <a:ext cx="3603363" cy="2575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6" name="pasted-image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3921684" cy="7764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8" name="DraftKingsAd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388089" y="3213043"/>
            <a:ext cx="6204268" cy="44271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2" name="Group 122"/>
          <p:cNvGrpSpPr/>
          <p:nvPr/>
        </p:nvGrpSpPr>
        <p:grpSpPr>
          <a:xfrm>
            <a:off x="13779884" y="8246380"/>
            <a:ext cx="9920548" cy="2957687"/>
            <a:chOff x="0" y="0"/>
            <a:chExt cx="9920546" cy="2957686"/>
          </a:xfrm>
        </p:grpSpPr>
        <p:pic>
          <p:nvPicPr>
            <p:cNvPr id="119" name="pasted-image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443040"/>
              <a:ext cx="2770147" cy="1883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0" name="pasted-imag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120815" y="0"/>
              <a:ext cx="2957688" cy="29576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1" name="pasted-image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235451" y="605137"/>
              <a:ext cx="3685096" cy="15087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27" name="Group 127"/>
          <p:cNvGrpSpPr/>
          <p:nvPr/>
        </p:nvGrpSpPr>
        <p:grpSpPr>
          <a:xfrm>
            <a:off x="1903380" y="5195758"/>
            <a:ext cx="9196820" cy="7726094"/>
            <a:chOff x="0" y="0"/>
            <a:chExt cx="9196819" cy="7726093"/>
          </a:xfrm>
        </p:grpSpPr>
        <p:sp>
          <p:nvSpPr>
            <p:cNvPr id="123" name="Shape 123"/>
            <p:cNvSpPr/>
            <p:nvPr/>
          </p:nvSpPr>
          <p:spPr>
            <a:xfrm>
              <a:off x="6082149" y="5928167"/>
              <a:ext cx="2957687" cy="17695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l" defTabSz="457200">
                <a:lnSpc>
                  <a:spcPct val="80000"/>
                </a:lnSpc>
                <a:defRPr sz="2100">
                  <a:latin typeface="Arial"/>
                  <a:ea typeface="Arial"/>
                  <a:cs typeface="Arial"/>
                  <a:sym typeface="Arial"/>
                </a:defRPr>
              </a:pPr>
              <a:r>
                <a:t>Signed into Law</a:t>
              </a:r>
            </a:p>
            <a:p>
              <a:pPr algn="l" defTabSz="457200">
                <a:lnSpc>
                  <a:spcPct val="80000"/>
                </a:lnSpc>
                <a:defRPr sz="21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l" defTabSz="457200">
                <a:lnSpc>
                  <a:spcPct val="80000"/>
                </a:lnSpc>
                <a:defRPr sz="2100">
                  <a:latin typeface="Arial"/>
                  <a:ea typeface="Arial"/>
                  <a:cs typeface="Arial"/>
                  <a:sym typeface="Arial"/>
                </a:defRPr>
              </a:pPr>
              <a:r>
                <a:t>Passed One Chamber</a:t>
              </a:r>
            </a:p>
            <a:p>
              <a:pPr algn="l" defTabSz="457200">
                <a:lnSpc>
                  <a:spcPct val="80000"/>
                </a:lnSpc>
                <a:defRPr sz="21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l" defTabSz="457200">
                <a:lnSpc>
                  <a:spcPct val="80000"/>
                </a:lnSpc>
                <a:defRPr sz="2100">
                  <a:latin typeface="Arial"/>
                  <a:ea typeface="Arial"/>
                  <a:cs typeface="Arial"/>
                  <a:sym typeface="Arial"/>
                </a:defRPr>
              </a:pPr>
              <a:r>
                <a:t>Passed Committee(s)</a:t>
              </a:r>
              <a:br/>
              <a:endParaRPr/>
            </a:p>
            <a:p>
              <a:pPr algn="l" defTabSz="457200">
                <a:lnSpc>
                  <a:spcPct val="80000"/>
                </a:lnSpc>
                <a:defRPr sz="2100">
                  <a:latin typeface="Arial"/>
                  <a:ea typeface="Arial"/>
                  <a:cs typeface="Arial"/>
                  <a:sym typeface="Arial"/>
                </a:defRPr>
              </a:pPr>
              <a:r>
                <a:t>Introduced</a:t>
              </a:r>
            </a:p>
          </p:txBody>
        </p:sp>
        <p:pic>
          <p:nvPicPr>
            <p:cNvPr id="124" name="pasted-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9196820" cy="56104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5" name="Shape 125"/>
            <p:cNvSpPr/>
            <p:nvPr/>
          </p:nvSpPr>
          <p:spPr>
            <a:xfrm>
              <a:off x="2699783" y="5826567"/>
              <a:ext cx="2268145" cy="13964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l" defTabSz="457200">
                <a:defRPr sz="3200" b="1">
                  <a:latin typeface="Arial"/>
                  <a:ea typeface="Arial"/>
                  <a:cs typeface="Arial"/>
                  <a:sym typeface="Arial"/>
                </a:defRPr>
              </a:pPr>
              <a:r>
                <a:t>Legislative</a:t>
              </a:r>
            </a:p>
            <a:p>
              <a:pPr algn="l" defTabSz="457200">
                <a:defRPr sz="3200" b="1">
                  <a:latin typeface="Arial"/>
                  <a:ea typeface="Arial"/>
                  <a:cs typeface="Arial"/>
                  <a:sym typeface="Arial"/>
                </a:defRPr>
              </a:pPr>
              <a:r>
                <a:t>Status</a:t>
              </a:r>
            </a:p>
          </p:txBody>
        </p:sp>
        <p:pic>
          <p:nvPicPr>
            <p:cNvPr id="126" name="pasted-image.pdf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610902" y="5899826"/>
              <a:ext cx="326472" cy="18262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8188461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/>
        </p:nvSpPr>
        <p:spPr>
          <a:xfrm>
            <a:off x="2698163" y="2564125"/>
            <a:ext cx="8576153" cy="279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457200">
              <a:defRPr sz="6400" b="1">
                <a:solidFill>
                  <a:srgbClr val="40A6D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Quantitative </a:t>
            </a:r>
            <a:br/>
            <a:r>
              <a:t>Study Findings:</a:t>
            </a:r>
          </a:p>
          <a:p>
            <a:pPr algn="l" defTabSz="457200">
              <a:defRPr sz="6400" b="1">
                <a:latin typeface="Arial"/>
                <a:ea typeface="Arial"/>
                <a:cs typeface="Arial"/>
                <a:sym typeface="Arial"/>
              </a:defRPr>
            </a:pPr>
            <a:r>
              <a:t>Demographics</a:t>
            </a:r>
          </a:p>
        </p:txBody>
      </p:sp>
      <p:sp>
        <p:nvSpPr>
          <p:cNvPr id="285" name="Shape 285"/>
          <p:cNvSpPr/>
          <p:nvPr/>
        </p:nvSpPr>
        <p:spPr>
          <a:xfrm>
            <a:off x="12378143" y="3017676"/>
            <a:ext cx="7715233" cy="2118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457200"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t>There was no discernible difference</a:t>
            </a:r>
            <a:br/>
            <a:r>
              <a:t>in regional, gender or age player interest.</a:t>
            </a:r>
          </a:p>
        </p:txBody>
      </p:sp>
      <p:grpSp>
        <p:nvGrpSpPr>
          <p:cNvPr id="288" name="Group 288"/>
          <p:cNvGrpSpPr/>
          <p:nvPr/>
        </p:nvGrpSpPr>
        <p:grpSpPr>
          <a:xfrm>
            <a:off x="13641547" y="5263044"/>
            <a:ext cx="7677229" cy="1869707"/>
            <a:chOff x="0" y="0"/>
            <a:chExt cx="7677228" cy="1869706"/>
          </a:xfrm>
        </p:grpSpPr>
        <p:sp>
          <p:nvSpPr>
            <p:cNvPr id="286" name="Shape 286"/>
            <p:cNvSpPr/>
            <p:nvPr/>
          </p:nvSpPr>
          <p:spPr>
            <a:xfrm>
              <a:off x="1811580" y="240868"/>
              <a:ext cx="5865649" cy="1628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3000">
                  <a:latin typeface="Arial"/>
                  <a:ea typeface="Arial"/>
                  <a:cs typeface="Arial"/>
                  <a:sym typeface="Arial"/>
                </a:defRPr>
              </a:pPr>
              <a:r>
                <a:t>“I like the idea of using a mobile </a:t>
              </a:r>
              <a:br/>
              <a:r>
                <a:t> app to find out whether I won.”</a:t>
              </a:r>
            </a:p>
          </p:txBody>
        </p:sp>
        <p:sp>
          <p:nvSpPr>
            <p:cNvPr id="287" name="Shape 287"/>
            <p:cNvSpPr/>
            <p:nvPr/>
          </p:nvSpPr>
          <p:spPr>
            <a:xfrm>
              <a:off x="0" y="0"/>
              <a:ext cx="2276687" cy="1042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defRPr sz="4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+19%</a:t>
              </a:r>
            </a:p>
          </p:txBody>
        </p:sp>
      </p:grpSp>
      <p:grpSp>
        <p:nvGrpSpPr>
          <p:cNvPr id="291" name="Group 291"/>
          <p:cNvGrpSpPr/>
          <p:nvPr/>
        </p:nvGrpSpPr>
        <p:grpSpPr>
          <a:xfrm>
            <a:off x="2332746" y="8077200"/>
            <a:ext cx="10978830" cy="2972520"/>
            <a:chOff x="74" y="0"/>
            <a:chExt cx="10978828" cy="2972519"/>
          </a:xfrm>
        </p:grpSpPr>
        <p:pic>
          <p:nvPicPr>
            <p:cNvPr id="289" name="9789980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3961" t="1061" r="25362" b="2194"/>
            <a:stretch>
              <a:fillRect/>
            </a:stretch>
          </p:blipFill>
          <p:spPr>
            <a:xfrm>
              <a:off x="74" y="0"/>
              <a:ext cx="2972446" cy="2972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0595" extrusionOk="0">
                  <a:moveTo>
                    <a:pt x="9839" y="0"/>
                  </a:moveTo>
                  <a:cubicBezTo>
                    <a:pt x="7321" y="0"/>
                    <a:pt x="4803" y="1006"/>
                    <a:pt x="2881" y="3016"/>
                  </a:cubicBezTo>
                  <a:cubicBezTo>
                    <a:pt x="-961" y="7038"/>
                    <a:pt x="-961" y="13558"/>
                    <a:pt x="2881" y="17579"/>
                  </a:cubicBezTo>
                  <a:cubicBezTo>
                    <a:pt x="6724" y="21600"/>
                    <a:pt x="12954" y="21600"/>
                    <a:pt x="16797" y="17579"/>
                  </a:cubicBezTo>
                  <a:cubicBezTo>
                    <a:pt x="20639" y="13558"/>
                    <a:pt x="20639" y="7038"/>
                    <a:pt x="16797" y="3016"/>
                  </a:cubicBezTo>
                  <a:cubicBezTo>
                    <a:pt x="14875" y="1006"/>
                    <a:pt x="12357" y="0"/>
                    <a:pt x="9839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290" name="Shape 290"/>
            <p:cNvSpPr/>
            <p:nvPr/>
          </p:nvSpPr>
          <p:spPr>
            <a:xfrm>
              <a:off x="3263671" y="655476"/>
              <a:ext cx="7715233" cy="158524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457200">
                <a:defRPr sz="3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Millennials found many of the game features more appealing than the general population.</a:t>
              </a:r>
            </a:p>
          </p:txBody>
        </p:sp>
      </p:grpSp>
      <p:grpSp>
        <p:nvGrpSpPr>
          <p:cNvPr id="294" name="Group 294"/>
          <p:cNvGrpSpPr/>
          <p:nvPr/>
        </p:nvGrpSpPr>
        <p:grpSpPr>
          <a:xfrm>
            <a:off x="13641547" y="7168044"/>
            <a:ext cx="8248432" cy="1869707"/>
            <a:chOff x="0" y="0"/>
            <a:chExt cx="8248431" cy="1869705"/>
          </a:xfrm>
        </p:grpSpPr>
        <p:sp>
          <p:nvSpPr>
            <p:cNvPr id="292" name="Shape 292"/>
            <p:cNvSpPr/>
            <p:nvPr/>
          </p:nvSpPr>
          <p:spPr>
            <a:xfrm>
              <a:off x="1811580" y="240868"/>
              <a:ext cx="6436852" cy="16288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l" defTabSz="457200">
                <a:defRPr sz="3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Impression of the game if races were offered from outside the state.</a:t>
              </a:r>
            </a:p>
          </p:txBody>
        </p:sp>
        <p:sp>
          <p:nvSpPr>
            <p:cNvPr id="293" name="Shape 293"/>
            <p:cNvSpPr/>
            <p:nvPr/>
          </p:nvSpPr>
          <p:spPr>
            <a:xfrm>
              <a:off x="0" y="0"/>
              <a:ext cx="2276687" cy="1042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defRPr sz="4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+16%</a:t>
              </a:r>
            </a:p>
          </p:txBody>
        </p:sp>
      </p:grpSp>
      <p:grpSp>
        <p:nvGrpSpPr>
          <p:cNvPr id="297" name="Group 297"/>
          <p:cNvGrpSpPr/>
          <p:nvPr/>
        </p:nvGrpSpPr>
        <p:grpSpPr>
          <a:xfrm>
            <a:off x="13666947" y="9073044"/>
            <a:ext cx="8248432" cy="1869707"/>
            <a:chOff x="0" y="0"/>
            <a:chExt cx="8248431" cy="1869705"/>
          </a:xfrm>
        </p:grpSpPr>
        <p:sp>
          <p:nvSpPr>
            <p:cNvPr id="295" name="Shape 295"/>
            <p:cNvSpPr/>
            <p:nvPr/>
          </p:nvSpPr>
          <p:spPr>
            <a:xfrm>
              <a:off x="1811580" y="240868"/>
              <a:ext cx="6436852" cy="16288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3000">
                  <a:latin typeface="Arial"/>
                  <a:ea typeface="Arial"/>
                  <a:cs typeface="Arial"/>
                  <a:sym typeface="Arial"/>
                </a:defRPr>
              </a:pPr>
              <a:r>
                <a:t>“I would purchase more tickets until I </a:t>
              </a:r>
              <a:br/>
              <a:r>
                <a:t> got the horses I like.”</a:t>
              </a:r>
            </a:p>
          </p:txBody>
        </p:sp>
        <p:sp>
          <p:nvSpPr>
            <p:cNvPr id="296" name="Shape 296"/>
            <p:cNvSpPr/>
            <p:nvPr/>
          </p:nvSpPr>
          <p:spPr>
            <a:xfrm>
              <a:off x="0" y="0"/>
              <a:ext cx="2276687" cy="1042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defRPr sz="4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+11%</a:t>
              </a:r>
            </a:p>
          </p:txBody>
        </p:sp>
      </p:grpSp>
      <p:grpSp>
        <p:nvGrpSpPr>
          <p:cNvPr id="300" name="Group 300"/>
          <p:cNvGrpSpPr/>
          <p:nvPr/>
        </p:nvGrpSpPr>
        <p:grpSpPr>
          <a:xfrm>
            <a:off x="13679647" y="10978044"/>
            <a:ext cx="8248432" cy="1869707"/>
            <a:chOff x="0" y="0"/>
            <a:chExt cx="8248431" cy="1869705"/>
          </a:xfrm>
        </p:grpSpPr>
        <p:sp>
          <p:nvSpPr>
            <p:cNvPr id="298" name="Shape 298"/>
            <p:cNvSpPr/>
            <p:nvPr/>
          </p:nvSpPr>
          <p:spPr>
            <a:xfrm>
              <a:off x="1811580" y="240868"/>
              <a:ext cx="6436852" cy="16288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algn="l" defTabSz="457200">
                <a:defRPr sz="3000">
                  <a:latin typeface="Arial"/>
                  <a:ea typeface="Arial"/>
                  <a:cs typeface="Arial"/>
                  <a:sym typeface="Arial"/>
                </a:defRPr>
              </a:pPr>
              <a:r>
                <a:t>“Having some of the proceeds of the </a:t>
              </a:r>
              <a:br/>
              <a:r>
                <a:t> game directed to the Kentucky horse </a:t>
              </a:r>
              <a:br/>
              <a:r>
                <a:t> racing industry is appealing.”</a:t>
              </a:r>
            </a:p>
          </p:txBody>
        </p:sp>
        <p:sp>
          <p:nvSpPr>
            <p:cNvPr id="299" name="Shape 299"/>
            <p:cNvSpPr/>
            <p:nvPr/>
          </p:nvSpPr>
          <p:spPr>
            <a:xfrm>
              <a:off x="0" y="0"/>
              <a:ext cx="2276687" cy="104271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457200">
                <a:defRPr sz="44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+11%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671027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5" grpId="0" animBg="1" advAuto="0"/>
      <p:bldP spid="288" grpId="0" animBg="1" advAuto="0"/>
      <p:bldP spid="291" grpId="0" animBg="1" advAuto="0"/>
      <p:bldP spid="294" grpId="0" animBg="1" advAuto="0"/>
      <p:bldP spid="297" grpId="0" animBg="1" advAuto="0"/>
      <p:bldP spid="300" grpId="0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87822" y="4165009"/>
            <a:ext cx="10812526" cy="6591534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Shape 162"/>
          <p:cNvSpPr/>
          <p:nvPr/>
        </p:nvSpPr>
        <p:spPr>
          <a:xfrm>
            <a:off x="2698163" y="2564125"/>
            <a:ext cx="8576153" cy="279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457200">
              <a:defRPr sz="6400" b="1">
                <a:solidFill>
                  <a:srgbClr val="40A6D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Sports Gaming Momentum in </a:t>
            </a:r>
            <a:br/>
            <a:r>
              <a:t>the U.S.</a:t>
            </a:r>
          </a:p>
        </p:txBody>
      </p:sp>
      <p:pic>
        <p:nvPicPr>
          <p:cNvPr id="16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87077" y="4159283"/>
            <a:ext cx="10812527" cy="65915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0" name="Group 170"/>
          <p:cNvGrpSpPr/>
          <p:nvPr/>
        </p:nvGrpSpPr>
        <p:grpSpPr>
          <a:xfrm>
            <a:off x="2748802" y="6526525"/>
            <a:ext cx="5261217" cy="4262872"/>
            <a:chOff x="0" y="0"/>
            <a:chExt cx="5261215" cy="4262871"/>
          </a:xfrm>
        </p:grpSpPr>
        <p:sp>
          <p:nvSpPr>
            <p:cNvPr id="164" name="Shape 164"/>
            <p:cNvSpPr/>
            <p:nvPr/>
          </p:nvSpPr>
          <p:spPr>
            <a:xfrm>
              <a:off x="804427" y="0"/>
              <a:ext cx="4456789" cy="42584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l" defTabSz="457200">
                <a:defRPr sz="2100">
                  <a:latin typeface="Arial"/>
                  <a:ea typeface="Arial"/>
                  <a:cs typeface="Arial"/>
                  <a:sym typeface="Arial"/>
                </a:defRPr>
              </a:pPr>
              <a:r>
                <a:t>Sports and </a:t>
              </a:r>
              <a:br/>
              <a:r>
                <a:t>pari-mutuel wagering</a:t>
              </a:r>
            </a:p>
            <a:p>
              <a:pPr algn="l" defTabSz="457200">
                <a:defRPr sz="21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l" defTabSz="457200">
                <a:defRPr sz="2100">
                  <a:latin typeface="Arial"/>
                  <a:ea typeface="Arial"/>
                  <a:cs typeface="Arial"/>
                  <a:sym typeface="Arial"/>
                </a:defRPr>
              </a:pPr>
              <a:r>
                <a:t>Sports wagering pursued </a:t>
              </a:r>
              <a:br/>
              <a:r>
                <a:t>since 2010</a:t>
              </a:r>
            </a:p>
            <a:p>
              <a:pPr algn="l" defTabSz="457200">
                <a:defRPr sz="21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l" defTabSz="457200">
                <a:defRPr sz="2100">
                  <a:latin typeface="Arial"/>
                  <a:ea typeface="Arial"/>
                  <a:cs typeface="Arial"/>
                  <a:sym typeface="Arial"/>
                </a:defRPr>
              </a:pPr>
              <a:r>
                <a:t>Daily Fantasy legislation </a:t>
              </a:r>
              <a:br/>
              <a:r>
                <a:t>passed</a:t>
              </a:r>
            </a:p>
            <a:p>
              <a:pPr algn="l" defTabSz="457200">
                <a:defRPr sz="21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l" defTabSz="457200">
                <a:defRPr sz="2100">
                  <a:latin typeface="Arial"/>
                  <a:ea typeface="Arial"/>
                  <a:cs typeface="Arial"/>
                  <a:sym typeface="Arial"/>
                </a:defRPr>
              </a:pPr>
              <a:r>
                <a:t>Pari-mutuel wagering, </a:t>
              </a:r>
              <a:br/>
              <a:r>
                <a:t>no sports wagering</a:t>
              </a:r>
            </a:p>
            <a:p>
              <a:pPr algn="l" defTabSz="457200">
                <a:defRPr sz="21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  <a:p>
              <a:pPr algn="l" defTabSz="457200">
                <a:defRPr sz="2100">
                  <a:latin typeface="Arial"/>
                  <a:ea typeface="Arial"/>
                  <a:cs typeface="Arial"/>
                  <a:sym typeface="Arial"/>
                </a:defRPr>
              </a:pPr>
              <a:r>
                <a:t>No sports or </a:t>
              </a:r>
              <a:br/>
              <a:r>
                <a:t>pari-mutuel wagering</a:t>
              </a:r>
            </a:p>
          </p:txBody>
        </p:sp>
        <p:pic>
          <p:nvPicPr>
            <p:cNvPr id="165" name="pasted-image.pdf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44980"/>
              <a:ext cx="522195" cy="522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6" name="pasted-image.pdf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972080"/>
              <a:ext cx="522189" cy="522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7" name="pasted-image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1886480"/>
              <a:ext cx="522195" cy="5221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8" name="pasted-image.pdf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2788178"/>
              <a:ext cx="522195" cy="5221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9" name="pasted-image.pd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3740680"/>
              <a:ext cx="522195" cy="5221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41441720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abc_wabc_lottery_101229_wg.jpg"/>
          <p:cNvPicPr>
            <a:picLocks noChangeAspect="1"/>
          </p:cNvPicPr>
          <p:nvPr/>
        </p:nvPicPr>
        <p:blipFill>
          <a:blip r:embed="rId2">
            <a:extLst/>
          </a:blip>
          <a:srcRect l="25" t="3121" r="1489" b="269"/>
          <a:stretch>
            <a:fillRect/>
          </a:stretch>
        </p:blipFill>
        <p:spPr>
          <a:xfrm>
            <a:off x="12453511" y="2897848"/>
            <a:ext cx="11295191" cy="62303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Screen Shot 2016-09-07 at 10.55.26 AM.png"/>
          <p:cNvPicPr>
            <a:picLocks noChangeAspect="1"/>
          </p:cNvPicPr>
          <p:nvPr/>
        </p:nvPicPr>
        <p:blipFill>
          <a:blip r:embed="rId3">
            <a:extLst/>
          </a:blip>
          <a:srcRect l="2295" t="446" r="2295" b="3194"/>
          <a:stretch>
            <a:fillRect/>
          </a:stretch>
        </p:blipFill>
        <p:spPr>
          <a:xfrm>
            <a:off x="772983" y="2889513"/>
            <a:ext cx="11298414" cy="62354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1492144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/>
        </p:nvSpPr>
        <p:spPr>
          <a:xfrm>
            <a:off x="2698163" y="6477595"/>
            <a:ext cx="8576153" cy="2792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6400" b="1">
                <a:solidFill>
                  <a:srgbClr val="40A6D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Let’s play EquiLottery.</a:t>
            </a:r>
          </a:p>
        </p:txBody>
      </p:sp>
      <p:sp>
        <p:nvSpPr>
          <p:cNvPr id="303" name="Shape 303"/>
          <p:cNvSpPr/>
          <p:nvPr/>
        </p:nvSpPr>
        <p:spPr>
          <a:xfrm>
            <a:off x="2727730" y="4977125"/>
            <a:ext cx="8576153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Capitalize on the DFS wave.</a:t>
            </a:r>
          </a:p>
        </p:txBody>
      </p:sp>
      <p:pic>
        <p:nvPicPr>
          <p:cNvPr id="304" name="race_last_page.jpg"/>
          <p:cNvPicPr>
            <a:picLocks noChangeAspect="1"/>
          </p:cNvPicPr>
          <p:nvPr/>
        </p:nvPicPr>
        <p:blipFill>
          <a:blip r:embed="rId2">
            <a:extLst/>
          </a:blip>
          <a:srcRect l="428" r="40158" b="15124"/>
          <a:stretch>
            <a:fillRect/>
          </a:stretch>
        </p:blipFill>
        <p:spPr>
          <a:xfrm>
            <a:off x="11294764" y="1270624"/>
            <a:ext cx="13095190" cy="124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15588" y="9073563"/>
            <a:ext cx="10016418" cy="3105922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hape 306"/>
          <p:cNvSpPr/>
          <p:nvPr/>
        </p:nvSpPr>
        <p:spPr>
          <a:xfrm>
            <a:off x="2727730" y="10133325"/>
            <a:ext cx="8576153" cy="1585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457200">
              <a:defRPr sz="3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For more information,</a:t>
            </a:r>
            <a:br>
              <a:rPr dirty="0"/>
            </a:br>
            <a:r>
              <a:rPr dirty="0"/>
              <a:t>please visit </a:t>
            </a:r>
            <a:r>
              <a:rPr b="1" dirty="0"/>
              <a:t>www.EquiLottery.com</a:t>
            </a:r>
            <a:r>
              <a:rPr dirty="0"/>
              <a:t/>
            </a:r>
            <a:br>
              <a:rPr dirty="0"/>
            </a:br>
            <a:r>
              <a:rPr dirty="0"/>
              <a:t>or email </a:t>
            </a:r>
            <a:r>
              <a:rPr b="1" dirty="0"/>
              <a:t>brad@equilottery.com.</a:t>
            </a:r>
          </a:p>
        </p:txBody>
      </p:sp>
      <p:sp>
        <p:nvSpPr>
          <p:cNvPr id="307" name="Shape 307"/>
          <p:cNvSpPr/>
          <p:nvPr/>
        </p:nvSpPr>
        <p:spPr>
          <a:xfrm>
            <a:off x="2727730" y="3910325"/>
            <a:ext cx="8576153" cy="518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3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Build now for the future.</a:t>
            </a:r>
          </a:p>
        </p:txBody>
      </p:sp>
    </p:spTree>
    <p:extLst>
      <p:ext uri="{BB962C8B-B14F-4D97-AF65-F5344CB8AC3E}">
        <p14:creationId xmlns:p14="http://schemas.microsoft.com/office/powerpoint/2010/main" val="196892201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2" grpId="0" animBg="1"/>
      <p:bldP spid="303" grpId="0" build="p" bldLvl="5" advAuto="0"/>
      <p:bldP spid="30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/>
        </p:nvSpPr>
        <p:spPr>
          <a:xfrm>
            <a:off x="5568363" y="2056125"/>
            <a:ext cx="2391352" cy="913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6400" b="1">
                <a:solidFill>
                  <a:srgbClr val="40A6D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DFS</a:t>
            </a:r>
          </a:p>
        </p:txBody>
      </p:sp>
      <p:grpSp>
        <p:nvGrpSpPr>
          <p:cNvPr id="123" name="Group 123"/>
          <p:cNvGrpSpPr/>
          <p:nvPr/>
        </p:nvGrpSpPr>
        <p:grpSpPr>
          <a:xfrm>
            <a:off x="5916021" y="3586348"/>
            <a:ext cx="9555980" cy="675905"/>
            <a:chOff x="0" y="0"/>
            <a:chExt cx="9555979" cy="675903"/>
          </a:xfrm>
        </p:grpSpPr>
        <p:pic>
          <p:nvPicPr>
            <p:cNvPr id="121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17158" cy="675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2" name="Shape 122"/>
            <p:cNvSpPr/>
            <p:nvPr/>
          </p:nvSpPr>
          <p:spPr>
            <a:xfrm>
              <a:off x="2586276" y="54277"/>
              <a:ext cx="6969703" cy="615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457200">
                <a:defRPr sz="40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Live sports excitement</a:t>
              </a:r>
              <a:r>
                <a:rPr lang="en-US" dirty="0" smtClean="0"/>
                <a:t>.</a:t>
              </a:r>
              <a:endParaRPr lang="en-US" dirty="0"/>
            </a:p>
          </p:txBody>
        </p:sp>
      </p:grpSp>
      <p:grpSp>
        <p:nvGrpSpPr>
          <p:cNvPr id="126" name="Group 126"/>
          <p:cNvGrpSpPr/>
          <p:nvPr/>
        </p:nvGrpSpPr>
        <p:grpSpPr>
          <a:xfrm>
            <a:off x="5916021" y="4602485"/>
            <a:ext cx="9555980" cy="1231106"/>
            <a:chOff x="0" y="-240630"/>
            <a:chExt cx="9555979" cy="1231104"/>
          </a:xfrm>
        </p:grpSpPr>
        <p:pic>
          <p:nvPicPr>
            <p:cNvPr id="124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0749"/>
              <a:ext cx="817158" cy="675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5" name="Shape 125"/>
            <p:cNvSpPr/>
            <p:nvPr/>
          </p:nvSpPr>
          <p:spPr>
            <a:xfrm>
              <a:off x="2586276" y="-240630"/>
              <a:ext cx="6969703" cy="12311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457200">
                <a:defRPr sz="40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Unpredictable event </a:t>
              </a:r>
              <a:br>
                <a:rPr lang="en-US" dirty="0"/>
              </a:br>
              <a:r>
                <a:rPr lang="en-US" dirty="0"/>
                <a:t>determines future winnings</a:t>
              </a:r>
              <a:r>
                <a:rPr lang="en-US" dirty="0" smtClean="0"/>
                <a:t>.</a:t>
              </a:r>
              <a:endParaRPr lang="en-US" dirty="0"/>
            </a:p>
          </p:txBody>
        </p:sp>
      </p:grpSp>
      <p:grpSp>
        <p:nvGrpSpPr>
          <p:cNvPr id="129" name="Group 129"/>
          <p:cNvGrpSpPr/>
          <p:nvPr/>
        </p:nvGrpSpPr>
        <p:grpSpPr>
          <a:xfrm>
            <a:off x="5916021" y="6268433"/>
            <a:ext cx="9555980" cy="675905"/>
            <a:chOff x="0" y="186066"/>
            <a:chExt cx="9555979" cy="675904"/>
          </a:xfrm>
        </p:grpSpPr>
        <p:pic>
          <p:nvPicPr>
            <p:cNvPr id="127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86066"/>
              <a:ext cx="817158" cy="675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8" name="Shape 128"/>
            <p:cNvSpPr/>
            <p:nvPr/>
          </p:nvSpPr>
          <p:spPr>
            <a:xfrm>
              <a:off x="2586276" y="216567"/>
              <a:ext cx="6969703" cy="615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l" defTabSz="457200">
                <a:defRPr sz="4000" b="1"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dirty="0"/>
                <a:t>Simple and easy to play</a:t>
              </a:r>
              <a:r>
                <a:rPr lang="en-US" dirty="0" smtClean="0"/>
                <a:t>.</a:t>
              </a:r>
              <a:endParaRPr lang="en-US" dirty="0"/>
            </a:p>
          </p:txBody>
        </p:sp>
      </p:grpSp>
      <p:grpSp>
        <p:nvGrpSpPr>
          <p:cNvPr id="132" name="Group 132"/>
          <p:cNvGrpSpPr/>
          <p:nvPr/>
        </p:nvGrpSpPr>
        <p:grpSpPr>
          <a:xfrm>
            <a:off x="5916021" y="7568034"/>
            <a:ext cx="9555980" cy="675905"/>
            <a:chOff x="0" y="0"/>
            <a:chExt cx="9555979" cy="675903"/>
          </a:xfrm>
        </p:grpSpPr>
        <p:pic>
          <p:nvPicPr>
            <p:cNvPr id="130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17158" cy="675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1" name="Shape 131"/>
            <p:cNvSpPr/>
            <p:nvPr/>
          </p:nvSpPr>
          <p:spPr>
            <a:xfrm>
              <a:off x="2586276" y="12265"/>
              <a:ext cx="6969703" cy="615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457200">
                <a:defRPr sz="40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lang="en-US" dirty="0"/>
                <a:t>Mobile app integration.</a:t>
              </a:r>
            </a:p>
          </p:txBody>
        </p:sp>
      </p:grpSp>
      <p:grpSp>
        <p:nvGrpSpPr>
          <p:cNvPr id="135" name="Group 135"/>
          <p:cNvGrpSpPr/>
          <p:nvPr/>
        </p:nvGrpSpPr>
        <p:grpSpPr>
          <a:xfrm>
            <a:off x="5916021" y="8783414"/>
            <a:ext cx="9555979" cy="675904"/>
            <a:chOff x="0" y="0"/>
            <a:chExt cx="9555978" cy="675902"/>
          </a:xfrm>
        </p:grpSpPr>
        <p:pic>
          <p:nvPicPr>
            <p:cNvPr id="133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817158" cy="675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4" name="Shape 134"/>
            <p:cNvSpPr/>
            <p:nvPr/>
          </p:nvSpPr>
          <p:spPr>
            <a:xfrm>
              <a:off x="2586276" y="60200"/>
              <a:ext cx="6969703" cy="5548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457200">
                <a:defRPr sz="40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Strong Millennial appeal.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33344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 advAuto="0"/>
      <p:bldP spid="126" grpId="0" animBg="1" advAuto="0"/>
      <p:bldP spid="129" grpId="0" animBg="1" advAuto="0"/>
      <p:bldP spid="132" grpId="0" animBg="1" advAuto="0"/>
      <p:bldP spid="135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2698163" y="2564125"/>
            <a:ext cx="8576153" cy="1853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How can lottery build on this narrative?</a:t>
            </a:r>
          </a:p>
        </p:txBody>
      </p:sp>
      <p:sp>
        <p:nvSpPr>
          <p:cNvPr id="138" name="Shape 138"/>
          <p:cNvSpPr/>
          <p:nvPr/>
        </p:nvSpPr>
        <p:spPr>
          <a:xfrm>
            <a:off x="2714029" y="5334595"/>
            <a:ext cx="9461104" cy="1954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6400" b="1">
                <a:latin typeface="Arial"/>
                <a:ea typeface="Arial"/>
                <a:cs typeface="Arial"/>
                <a:sym typeface="Arial"/>
              </a:defRPr>
            </a:pPr>
            <a:r>
              <a:t>What can lottery offer </a:t>
            </a:r>
            <a:br/>
            <a:r>
              <a:t>that DFS can’t or won’t?</a:t>
            </a:r>
          </a:p>
        </p:txBody>
      </p:sp>
    </p:spTree>
    <p:extLst>
      <p:ext uri="{BB962C8B-B14F-4D97-AF65-F5344CB8AC3E}">
        <p14:creationId xmlns:p14="http://schemas.microsoft.com/office/powerpoint/2010/main" val="163171382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>
            <a:off x="5568363" y="2056125"/>
            <a:ext cx="2391352" cy="9132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6400" b="1">
                <a:solidFill>
                  <a:srgbClr val="40A6D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DFS</a:t>
            </a:r>
          </a:p>
        </p:txBody>
      </p:sp>
      <p:pic>
        <p:nvPicPr>
          <p:cNvPr id="11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16021" y="3586348"/>
            <a:ext cx="817158" cy="675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16021" y="4853864"/>
            <a:ext cx="817158" cy="675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16021" y="6172181"/>
            <a:ext cx="817158" cy="675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16021" y="7592097"/>
            <a:ext cx="817158" cy="675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16021" y="8783414"/>
            <a:ext cx="817158" cy="6759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2" name="Group 122"/>
          <p:cNvGrpSpPr/>
          <p:nvPr/>
        </p:nvGrpSpPr>
        <p:grpSpPr>
          <a:xfrm>
            <a:off x="15499763" y="2056125"/>
            <a:ext cx="3059591" cy="2206127"/>
            <a:chOff x="0" y="0"/>
            <a:chExt cx="3059589" cy="2206125"/>
          </a:xfrm>
        </p:grpSpPr>
        <p:sp>
          <p:nvSpPr>
            <p:cNvPr id="120" name="Shape 120"/>
            <p:cNvSpPr/>
            <p:nvPr/>
          </p:nvSpPr>
          <p:spPr>
            <a:xfrm>
              <a:off x="0" y="0"/>
              <a:ext cx="3059590" cy="9132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457200">
                <a:defRPr sz="6400" b="1">
                  <a:solidFill>
                    <a:srgbClr val="40A6DC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Lottery</a:t>
              </a:r>
            </a:p>
          </p:txBody>
        </p:sp>
        <p:pic>
          <p:nvPicPr>
            <p:cNvPr id="121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55657" y="1530222"/>
              <a:ext cx="817159" cy="675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2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55421" y="4853864"/>
            <a:ext cx="817159" cy="675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55421" y="6172181"/>
            <a:ext cx="817159" cy="675904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Shape 125"/>
          <p:cNvSpPr/>
          <p:nvPr/>
        </p:nvSpPr>
        <p:spPr>
          <a:xfrm>
            <a:off x="8502298" y="3712815"/>
            <a:ext cx="6969702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4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Simple and easy to play.</a:t>
            </a:r>
          </a:p>
        </p:txBody>
      </p:sp>
      <p:sp>
        <p:nvSpPr>
          <p:cNvPr id="126" name="Shape 126"/>
          <p:cNvSpPr/>
          <p:nvPr/>
        </p:nvSpPr>
        <p:spPr>
          <a:xfrm>
            <a:off x="8502298" y="4843115"/>
            <a:ext cx="6969702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4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Mobile app integration.</a:t>
            </a:r>
          </a:p>
        </p:txBody>
      </p:sp>
      <p:sp>
        <p:nvSpPr>
          <p:cNvPr id="127" name="Shape 127"/>
          <p:cNvSpPr/>
          <p:nvPr/>
        </p:nvSpPr>
        <p:spPr>
          <a:xfrm>
            <a:off x="8502298" y="5986115"/>
            <a:ext cx="6969702" cy="1126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457200">
              <a:defRPr sz="4000" b="1">
                <a:latin typeface="Arial"/>
                <a:ea typeface="Arial"/>
                <a:cs typeface="Arial"/>
                <a:sym typeface="Arial"/>
              </a:defRPr>
            </a:pPr>
            <a:r>
              <a:t>Unpredictable event </a:t>
            </a:r>
            <a:br/>
            <a:r>
              <a:t>determines future winnings.</a:t>
            </a:r>
          </a:p>
        </p:txBody>
      </p:sp>
      <p:sp>
        <p:nvSpPr>
          <p:cNvPr id="128" name="Shape 128"/>
          <p:cNvSpPr/>
          <p:nvPr/>
        </p:nvSpPr>
        <p:spPr>
          <a:xfrm>
            <a:off x="8502298" y="7700615"/>
            <a:ext cx="6969702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4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Live sports excitement.</a:t>
            </a:r>
          </a:p>
        </p:txBody>
      </p:sp>
      <p:sp>
        <p:nvSpPr>
          <p:cNvPr id="129" name="Shape 129"/>
          <p:cNvSpPr/>
          <p:nvPr/>
        </p:nvSpPr>
        <p:spPr>
          <a:xfrm>
            <a:off x="8502298" y="8843615"/>
            <a:ext cx="6969702" cy="554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4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Strong Millennial appeal.</a:t>
            </a:r>
          </a:p>
        </p:txBody>
      </p:sp>
      <p:grpSp>
        <p:nvGrpSpPr>
          <p:cNvPr id="133" name="Group 133"/>
          <p:cNvGrpSpPr/>
          <p:nvPr/>
        </p:nvGrpSpPr>
        <p:grpSpPr>
          <a:xfrm>
            <a:off x="6027254" y="9986615"/>
            <a:ext cx="11145326" cy="1126382"/>
            <a:chOff x="0" y="0"/>
            <a:chExt cx="11145325" cy="1126380"/>
          </a:xfrm>
        </p:grpSpPr>
        <p:pic>
          <p:nvPicPr>
            <p:cNvPr id="130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328168" y="280215"/>
              <a:ext cx="817158" cy="6759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1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308425"/>
              <a:ext cx="569292" cy="5681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2" name="Shape 132"/>
            <p:cNvSpPr/>
            <p:nvPr/>
          </p:nvSpPr>
          <p:spPr>
            <a:xfrm>
              <a:off x="2475043" y="0"/>
              <a:ext cx="6969703" cy="11263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l" defTabSz="457200">
                <a:defRPr sz="4000" b="1">
                  <a:latin typeface="Arial"/>
                  <a:ea typeface="Arial"/>
                  <a:cs typeface="Arial"/>
                  <a:sym typeface="Arial"/>
                </a:defRPr>
              </a:pPr>
              <a:r>
                <a:t>Enhancement to </a:t>
              </a:r>
              <a:br/>
              <a:r>
                <a:t>local businesses.</a:t>
              </a:r>
            </a:p>
          </p:txBody>
        </p:sp>
      </p:grpSp>
      <p:grpSp>
        <p:nvGrpSpPr>
          <p:cNvPr id="137" name="Group 137"/>
          <p:cNvGrpSpPr/>
          <p:nvPr/>
        </p:nvGrpSpPr>
        <p:grpSpPr>
          <a:xfrm>
            <a:off x="6014554" y="11686747"/>
            <a:ext cx="11158026" cy="675904"/>
            <a:chOff x="0" y="0"/>
            <a:chExt cx="11158025" cy="675902"/>
          </a:xfrm>
        </p:grpSpPr>
        <p:pic>
          <p:nvPicPr>
            <p:cNvPr id="134" name="pasted-image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0340868" y="0"/>
              <a:ext cx="817158" cy="6759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5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5293"/>
              <a:ext cx="569292" cy="5681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6" name="Shape 136"/>
            <p:cNvSpPr/>
            <p:nvPr/>
          </p:nvSpPr>
          <p:spPr>
            <a:xfrm>
              <a:off x="2487743" y="14368"/>
              <a:ext cx="6969703" cy="55488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 defTabSz="457200">
                <a:defRPr sz="4000" b="1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Vehicle for social good.</a:t>
              </a:r>
            </a:p>
          </p:txBody>
        </p:sp>
      </p:grpSp>
      <p:pic>
        <p:nvPicPr>
          <p:cNvPr id="138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37281" y="7524829"/>
            <a:ext cx="817158" cy="931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324581" y="8705929"/>
            <a:ext cx="817159" cy="931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521473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 advAuto="0"/>
      <p:bldP spid="123" grpId="0" animBg="1" advAuto="0"/>
      <p:bldP spid="124" grpId="0" animBg="1" advAuto="0"/>
      <p:bldP spid="133" grpId="0" animBg="1" advAuto="0"/>
      <p:bldP spid="137" grpId="0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>
            <a:off x="13950363" y="2564125"/>
            <a:ext cx="8576154" cy="279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Conventional wisdom says sports gaming is a game of skill.</a:t>
            </a:r>
          </a:p>
        </p:txBody>
      </p:sp>
      <p:sp>
        <p:nvSpPr>
          <p:cNvPr id="115" name="Shape 115"/>
          <p:cNvSpPr/>
          <p:nvPr/>
        </p:nvSpPr>
        <p:spPr>
          <a:xfrm>
            <a:off x="13950363" y="6327576"/>
            <a:ext cx="8576154" cy="1853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dirty="0"/>
              <a:t>Should we challenge such wisdom?</a:t>
            </a:r>
          </a:p>
        </p:txBody>
      </p:sp>
      <p:pic>
        <p:nvPicPr>
          <p:cNvPr id="116" name="xpressbet_header_01.jpg"/>
          <p:cNvPicPr>
            <a:picLocks noChangeAspect="1"/>
          </p:cNvPicPr>
          <p:nvPr/>
        </p:nvPicPr>
        <p:blipFill>
          <a:blip r:embed="rId2">
            <a:extLst/>
          </a:blip>
          <a:srcRect l="777" r="29997" b="348"/>
          <a:stretch>
            <a:fillRect/>
          </a:stretch>
        </p:blipFill>
        <p:spPr>
          <a:xfrm>
            <a:off x="-48717" y="7486220"/>
            <a:ext cx="11328591" cy="6235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Las_Vegas_sportsbook.jpg"/>
          <p:cNvPicPr>
            <a:picLocks noChangeAspect="1"/>
          </p:cNvPicPr>
          <p:nvPr/>
        </p:nvPicPr>
        <p:blipFill>
          <a:blip r:embed="rId3">
            <a:extLst/>
          </a:blip>
          <a:srcRect t="11706" r="2806" b="7833"/>
          <a:stretch>
            <a:fillRect/>
          </a:stretch>
        </p:blipFill>
        <p:spPr>
          <a:xfrm>
            <a:off x="-18554" y="1270900"/>
            <a:ext cx="11298413" cy="62354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992581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>
            <a:off x="2698163" y="2564125"/>
            <a:ext cx="8576153" cy="279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457200">
              <a:defRPr sz="6400" b="1">
                <a:latin typeface="Arial"/>
                <a:ea typeface="Arial"/>
                <a:cs typeface="Arial"/>
                <a:sym typeface="Arial"/>
              </a:defRPr>
            </a:pPr>
            <a:r>
              <a:t>Why not sports gaming as a game </a:t>
            </a:r>
            <a:br/>
            <a:r>
              <a:t>of chance?</a:t>
            </a:r>
          </a:p>
        </p:txBody>
      </p:sp>
      <p:sp>
        <p:nvSpPr>
          <p:cNvPr id="183" name="Shape 183"/>
          <p:cNvSpPr/>
          <p:nvPr/>
        </p:nvSpPr>
        <p:spPr>
          <a:xfrm>
            <a:off x="2698163" y="6323325"/>
            <a:ext cx="8576153" cy="279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457200">
              <a:defRPr sz="6400" b="1">
                <a:latin typeface="Arial"/>
                <a:ea typeface="Arial"/>
                <a:cs typeface="Arial"/>
                <a:sym typeface="Arial"/>
              </a:defRPr>
            </a:pPr>
            <a:r>
              <a:t>Are lottery players inherently not </a:t>
            </a:r>
            <a:br/>
            <a:r>
              <a:t>sports fans?</a:t>
            </a:r>
          </a:p>
        </p:txBody>
      </p:sp>
    </p:spTree>
    <p:extLst>
      <p:ext uri="{BB962C8B-B14F-4D97-AF65-F5344CB8AC3E}">
        <p14:creationId xmlns:p14="http://schemas.microsoft.com/office/powerpoint/2010/main" val="184076852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/>
        </p:nvSpPr>
        <p:spPr>
          <a:xfrm>
            <a:off x="2698163" y="2564125"/>
            <a:ext cx="8576153" cy="279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Lotteries across the country already prove their players are.</a:t>
            </a:r>
          </a:p>
        </p:txBody>
      </p:sp>
      <p:pic>
        <p:nvPicPr>
          <p:cNvPr id="186" name="pasted-image.jpg"/>
          <p:cNvPicPr>
            <a:picLocks noChangeAspect="1"/>
          </p:cNvPicPr>
          <p:nvPr/>
        </p:nvPicPr>
        <p:blipFill>
          <a:blip r:embed="rId2">
            <a:extLst/>
          </a:blip>
          <a:srcRect l="17856" r="17856"/>
          <a:stretch>
            <a:fillRect/>
          </a:stretch>
        </p:blipFill>
        <p:spPr>
          <a:xfrm>
            <a:off x="8826668" y="6581059"/>
            <a:ext cx="6557177" cy="5737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pasted-image.png"/>
          <p:cNvPicPr>
            <a:picLocks noChangeAspect="1"/>
          </p:cNvPicPr>
          <p:nvPr/>
        </p:nvPicPr>
        <p:blipFill>
          <a:blip r:embed="rId3">
            <a:extLst/>
          </a:blip>
          <a:srcRect l="17686" t="12389" r="36810" b="12389"/>
          <a:stretch>
            <a:fillRect/>
          </a:stretch>
        </p:blipFill>
        <p:spPr>
          <a:xfrm>
            <a:off x="2287860" y="6600034"/>
            <a:ext cx="6129523" cy="569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pasted-imag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778258" y="6549699"/>
            <a:ext cx="2878017" cy="5779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pasted-image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988846" y="6570452"/>
            <a:ext cx="3857046" cy="57791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4719780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 animBg="1" advAuto="0"/>
      <p:bldP spid="187" grpId="0" animBg="1" advAuto="0"/>
      <p:bldP spid="188" grpId="0" animBg="1" advAuto="0"/>
      <p:bldP spid="189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/>
        </p:nvSpPr>
        <p:spPr>
          <a:xfrm>
            <a:off x="2698163" y="2564125"/>
            <a:ext cx="9085642" cy="37326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457200">
              <a:defRPr sz="6400" b="1">
                <a:latin typeface="Arial"/>
                <a:ea typeface="Arial"/>
                <a:cs typeface="Arial"/>
                <a:sym typeface="Arial"/>
              </a:defRPr>
            </a:pPr>
            <a:r>
              <a:t>Since lottery players love sports too, </a:t>
            </a:r>
            <a:br/>
            <a:r>
              <a:t>how can we capitalize on this?</a:t>
            </a:r>
          </a:p>
        </p:txBody>
      </p:sp>
      <p:sp>
        <p:nvSpPr>
          <p:cNvPr id="192" name="Shape 192"/>
          <p:cNvSpPr/>
          <p:nvPr/>
        </p:nvSpPr>
        <p:spPr>
          <a:xfrm>
            <a:off x="2710863" y="7275825"/>
            <a:ext cx="9085642" cy="27928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 defTabSz="457200"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Is there an opportunity for a new game category in lottery?</a:t>
            </a:r>
          </a:p>
        </p:txBody>
      </p:sp>
    </p:spTree>
    <p:extLst>
      <p:ext uri="{BB962C8B-B14F-4D97-AF65-F5344CB8AC3E}">
        <p14:creationId xmlns:p14="http://schemas.microsoft.com/office/powerpoint/2010/main" val="84524183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" grpId="0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4516</TotalTime>
  <Words>339</Words>
  <Application>Microsoft Macintosh PowerPoint</Application>
  <PresentationFormat>Custom</PresentationFormat>
  <Paragraphs>103</Paragraphs>
  <Slides>23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Adam</cp:lastModifiedBy>
  <cp:revision>12</cp:revision>
  <dcterms:modified xsi:type="dcterms:W3CDTF">2016-09-09T01:30:00Z</dcterms:modified>
</cp:coreProperties>
</file>