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3"/>
  </p:notesMasterIdLst>
  <p:sldIdLst>
    <p:sldId id="266" r:id="rId3"/>
    <p:sldId id="259" r:id="rId4"/>
    <p:sldId id="260" r:id="rId5"/>
    <p:sldId id="261" r:id="rId6"/>
    <p:sldId id="267" r:id="rId7"/>
    <p:sldId id="268" r:id="rId8"/>
    <p:sldId id="262" r:id="rId9"/>
    <p:sldId id="270" r:id="rId10"/>
    <p:sldId id="269"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25" tIns="45713" rIns="91425" bIns="45713" rtlCol="0"/>
          <a:lstStyle>
            <a:lvl1pPr algn="r">
              <a:defRPr sz="1200"/>
            </a:lvl1pPr>
          </a:lstStyle>
          <a:p>
            <a:fld id="{AB51C31C-88BD-47B8-8007-50516B735F5C}" type="datetimeFigureOut">
              <a:rPr lang="en-US" smtClean="0"/>
              <a:t>9/9/2016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25" tIns="45713" rIns="91425"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25" tIns="45713" rIns="91425" bIns="45713" rtlCol="0" anchor="b"/>
          <a:lstStyle>
            <a:lvl1pPr algn="r">
              <a:defRPr sz="1200"/>
            </a:lvl1pPr>
          </a:lstStyle>
          <a:p>
            <a:fld id="{86045341-B5C2-46DA-A2CA-C8A301C13702}" type="slidenum">
              <a:rPr lang="en-US" smtClean="0"/>
              <a:t>‹#›</a:t>
            </a:fld>
            <a:endParaRPr lang="en-US"/>
          </a:p>
        </p:txBody>
      </p:sp>
    </p:spTree>
    <p:extLst>
      <p:ext uri="{BB962C8B-B14F-4D97-AF65-F5344CB8AC3E}">
        <p14:creationId xmlns:p14="http://schemas.microsoft.com/office/powerpoint/2010/main" val="3310040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A9124-4966-4BFB-8AA9-BCB4107909C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13721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DA095-94C8-A844-884A-23ADF14AE7B3}" type="slidenum">
              <a:rPr lang="en-US" smtClean="0"/>
              <a:pPr/>
              <a:t>10</a:t>
            </a:fld>
            <a:endParaRPr lang="en-US" dirty="0"/>
          </a:p>
        </p:txBody>
      </p:sp>
    </p:spTree>
    <p:extLst>
      <p:ext uri="{BB962C8B-B14F-4D97-AF65-F5344CB8AC3E}">
        <p14:creationId xmlns:p14="http://schemas.microsoft.com/office/powerpoint/2010/main" val="67477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45341-B5C2-46DA-A2CA-C8A301C13702}" type="slidenum">
              <a:rPr lang="en-US" smtClean="0"/>
              <a:t>2</a:t>
            </a:fld>
            <a:endParaRPr lang="en-US"/>
          </a:p>
        </p:txBody>
      </p:sp>
    </p:spTree>
    <p:extLst>
      <p:ext uri="{BB962C8B-B14F-4D97-AF65-F5344CB8AC3E}">
        <p14:creationId xmlns:p14="http://schemas.microsoft.com/office/powerpoint/2010/main" val="333965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76D208DC-A569-4D6E-9A76-38B6C4EB3E69}" type="slidenum">
              <a:rPr lang="en-US" smtClean="0"/>
              <a:pPr/>
              <a:t>3</a:t>
            </a:fld>
            <a:endParaRPr lang="en-US" dirty="0" smtClean="0"/>
          </a:p>
        </p:txBody>
      </p:sp>
      <p:sp>
        <p:nvSpPr>
          <p:cNvPr id="2" name="Header Placeholder 1"/>
          <p:cNvSpPr>
            <a:spLocks noGrp="1"/>
          </p:cNvSpPr>
          <p:nvPr>
            <p:ph type="hdr" sz="quarter" idx="10"/>
          </p:nvPr>
        </p:nvSpPr>
        <p:spPr/>
        <p:txBody>
          <a:bodyPr/>
          <a:lstStyle/>
          <a:p>
            <a:r>
              <a:rPr lang="en-US" smtClean="0"/>
              <a:t>RESTRICTED, LEVEL 2</a:t>
            </a:r>
            <a:endParaRPr lang="en-US"/>
          </a:p>
        </p:txBody>
      </p:sp>
    </p:spTree>
    <p:extLst>
      <p:ext uri="{BB962C8B-B14F-4D97-AF65-F5344CB8AC3E}">
        <p14:creationId xmlns:p14="http://schemas.microsoft.com/office/powerpoint/2010/main" val="166636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76D208DC-A569-4D6E-9A76-38B6C4EB3E69}" type="slidenum">
              <a:rPr lang="en-US" smtClean="0"/>
              <a:pPr/>
              <a:t>4</a:t>
            </a:fld>
            <a:endParaRPr lang="en-US" dirty="0" smtClean="0"/>
          </a:p>
        </p:txBody>
      </p:sp>
      <p:sp>
        <p:nvSpPr>
          <p:cNvPr id="2" name="Header Placeholder 1"/>
          <p:cNvSpPr>
            <a:spLocks noGrp="1"/>
          </p:cNvSpPr>
          <p:nvPr>
            <p:ph type="hdr" sz="quarter" idx="10"/>
          </p:nvPr>
        </p:nvSpPr>
        <p:spPr/>
        <p:txBody>
          <a:bodyPr/>
          <a:lstStyle/>
          <a:p>
            <a:r>
              <a:rPr lang="en-US" smtClean="0"/>
              <a:t>RESTRICTED, LEVEL 2</a:t>
            </a:r>
            <a:endParaRPr lang="en-US"/>
          </a:p>
        </p:txBody>
      </p:sp>
    </p:spTree>
    <p:extLst>
      <p:ext uri="{BB962C8B-B14F-4D97-AF65-F5344CB8AC3E}">
        <p14:creationId xmlns:p14="http://schemas.microsoft.com/office/powerpoint/2010/main" val="245248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76D208DC-A569-4D6E-9A76-38B6C4EB3E69}" type="slidenum">
              <a:rPr lang="en-US" smtClean="0"/>
              <a:pPr/>
              <a:t>5</a:t>
            </a:fld>
            <a:endParaRPr lang="en-US" dirty="0" smtClean="0"/>
          </a:p>
        </p:txBody>
      </p:sp>
      <p:sp>
        <p:nvSpPr>
          <p:cNvPr id="2" name="Header Placeholder 1"/>
          <p:cNvSpPr>
            <a:spLocks noGrp="1"/>
          </p:cNvSpPr>
          <p:nvPr>
            <p:ph type="hdr" sz="quarter" idx="10"/>
          </p:nvPr>
        </p:nvSpPr>
        <p:spPr/>
        <p:txBody>
          <a:bodyPr/>
          <a:lstStyle/>
          <a:p>
            <a:r>
              <a:rPr lang="en-US" smtClean="0"/>
              <a:t>RESTRICTED, LEVEL 2</a:t>
            </a:r>
            <a:endParaRPr lang="en-US"/>
          </a:p>
        </p:txBody>
      </p:sp>
    </p:spTree>
    <p:extLst>
      <p:ext uri="{BB962C8B-B14F-4D97-AF65-F5344CB8AC3E}">
        <p14:creationId xmlns:p14="http://schemas.microsoft.com/office/powerpoint/2010/main" val="261644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76D208DC-A569-4D6E-9A76-38B6C4EB3E69}" type="slidenum">
              <a:rPr lang="en-US" smtClean="0"/>
              <a:pPr/>
              <a:t>6</a:t>
            </a:fld>
            <a:endParaRPr lang="en-US" dirty="0" smtClean="0"/>
          </a:p>
        </p:txBody>
      </p:sp>
      <p:sp>
        <p:nvSpPr>
          <p:cNvPr id="2" name="Header Placeholder 1"/>
          <p:cNvSpPr>
            <a:spLocks noGrp="1"/>
          </p:cNvSpPr>
          <p:nvPr>
            <p:ph type="hdr" sz="quarter" idx="10"/>
          </p:nvPr>
        </p:nvSpPr>
        <p:spPr/>
        <p:txBody>
          <a:bodyPr/>
          <a:lstStyle/>
          <a:p>
            <a:r>
              <a:rPr lang="en-US" smtClean="0"/>
              <a:t>RESTRICTED, LEVEL 2</a:t>
            </a:r>
            <a:endParaRPr lang="en-US"/>
          </a:p>
        </p:txBody>
      </p:sp>
    </p:spTree>
    <p:extLst>
      <p:ext uri="{BB962C8B-B14F-4D97-AF65-F5344CB8AC3E}">
        <p14:creationId xmlns:p14="http://schemas.microsoft.com/office/powerpoint/2010/main" val="408150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76D208DC-A569-4D6E-9A76-38B6C4EB3E69}" type="slidenum">
              <a:rPr lang="en-US" smtClean="0"/>
              <a:pPr/>
              <a:t>7</a:t>
            </a:fld>
            <a:endParaRPr lang="en-US" dirty="0" smtClean="0"/>
          </a:p>
        </p:txBody>
      </p:sp>
      <p:sp>
        <p:nvSpPr>
          <p:cNvPr id="2" name="Header Placeholder 1"/>
          <p:cNvSpPr>
            <a:spLocks noGrp="1"/>
          </p:cNvSpPr>
          <p:nvPr>
            <p:ph type="hdr" sz="quarter" idx="10"/>
          </p:nvPr>
        </p:nvSpPr>
        <p:spPr/>
        <p:txBody>
          <a:bodyPr/>
          <a:lstStyle/>
          <a:p>
            <a:r>
              <a:rPr lang="en-US" smtClean="0"/>
              <a:t>RESTRICTED, LEVEL 2</a:t>
            </a:r>
            <a:endParaRPr lang="en-US"/>
          </a:p>
        </p:txBody>
      </p:sp>
    </p:spTree>
    <p:extLst>
      <p:ext uri="{BB962C8B-B14F-4D97-AF65-F5344CB8AC3E}">
        <p14:creationId xmlns:p14="http://schemas.microsoft.com/office/powerpoint/2010/main" val="51286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76D208DC-A569-4D6E-9A76-38B6C4EB3E69}" type="slidenum">
              <a:rPr lang="en-US" smtClean="0"/>
              <a:pPr/>
              <a:t>8</a:t>
            </a:fld>
            <a:endParaRPr lang="en-US" dirty="0" smtClean="0"/>
          </a:p>
        </p:txBody>
      </p:sp>
      <p:sp>
        <p:nvSpPr>
          <p:cNvPr id="2" name="Header Placeholder 1"/>
          <p:cNvSpPr>
            <a:spLocks noGrp="1"/>
          </p:cNvSpPr>
          <p:nvPr>
            <p:ph type="hdr" sz="quarter" idx="10"/>
          </p:nvPr>
        </p:nvSpPr>
        <p:spPr/>
        <p:txBody>
          <a:bodyPr/>
          <a:lstStyle/>
          <a:p>
            <a:r>
              <a:rPr lang="en-US" smtClean="0"/>
              <a:t>RESTRICTED, LEVEL 2</a:t>
            </a:r>
            <a:endParaRPr lang="en-US"/>
          </a:p>
        </p:txBody>
      </p:sp>
    </p:spTree>
    <p:extLst>
      <p:ext uri="{BB962C8B-B14F-4D97-AF65-F5344CB8AC3E}">
        <p14:creationId xmlns:p14="http://schemas.microsoft.com/office/powerpoint/2010/main" val="252205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76D208DC-A569-4D6E-9A76-38B6C4EB3E69}" type="slidenum">
              <a:rPr lang="en-US" smtClean="0"/>
              <a:pPr/>
              <a:t>9</a:t>
            </a:fld>
            <a:endParaRPr lang="en-US" dirty="0" smtClean="0"/>
          </a:p>
        </p:txBody>
      </p:sp>
      <p:sp>
        <p:nvSpPr>
          <p:cNvPr id="2" name="Header Placeholder 1"/>
          <p:cNvSpPr>
            <a:spLocks noGrp="1"/>
          </p:cNvSpPr>
          <p:nvPr>
            <p:ph type="hdr" sz="quarter" idx="10"/>
          </p:nvPr>
        </p:nvSpPr>
        <p:spPr/>
        <p:txBody>
          <a:bodyPr/>
          <a:lstStyle/>
          <a:p>
            <a:r>
              <a:rPr lang="en-US" smtClean="0"/>
              <a:t>RESTRICTED, LEVEL 2</a:t>
            </a:r>
            <a:endParaRPr lang="en-US"/>
          </a:p>
        </p:txBody>
      </p:sp>
    </p:spTree>
    <p:extLst>
      <p:ext uri="{BB962C8B-B14F-4D97-AF65-F5344CB8AC3E}">
        <p14:creationId xmlns:p14="http://schemas.microsoft.com/office/powerpoint/2010/main" val="773396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Wyoming Lottery Corporation</a:t>
            </a:r>
            <a:endParaRPr lang="en-US"/>
          </a:p>
        </p:txBody>
      </p:sp>
      <p:sp>
        <p:nvSpPr>
          <p:cNvPr id="6" name="Slide Number Placeholder 5"/>
          <p:cNvSpPr>
            <a:spLocks noGrp="1"/>
          </p:cNvSpPr>
          <p:nvPr>
            <p:ph type="sldNum" sz="quarter" idx="12"/>
          </p:nvPr>
        </p:nvSpPr>
        <p:spPr/>
        <p:txBody>
          <a:bodyPr/>
          <a:lstStyle/>
          <a:p>
            <a:fld id="{88800806-DDB5-45EA-A68E-AB3785D8F795}" type="slidenum">
              <a:rPr lang="en-US" smtClean="0"/>
              <a:t>‹#›</a:t>
            </a:fld>
            <a:endParaRPr lang="en-US"/>
          </a:p>
        </p:txBody>
      </p:sp>
    </p:spTree>
    <p:extLst>
      <p:ext uri="{BB962C8B-B14F-4D97-AF65-F5344CB8AC3E}">
        <p14:creationId xmlns:p14="http://schemas.microsoft.com/office/powerpoint/2010/main" val="42105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Wyoming Lottery Corporation</a:t>
            </a:r>
            <a:endParaRPr lang="en-US"/>
          </a:p>
        </p:txBody>
      </p:sp>
      <p:sp>
        <p:nvSpPr>
          <p:cNvPr id="6" name="Slide Number Placeholder 5"/>
          <p:cNvSpPr>
            <a:spLocks noGrp="1"/>
          </p:cNvSpPr>
          <p:nvPr>
            <p:ph type="sldNum" sz="quarter" idx="12"/>
          </p:nvPr>
        </p:nvSpPr>
        <p:spPr/>
        <p:txBody>
          <a:bodyPr/>
          <a:lstStyle/>
          <a:p>
            <a:fld id="{88800806-DDB5-45EA-A68E-AB3785D8F795}" type="slidenum">
              <a:rPr lang="en-US" smtClean="0"/>
              <a:t>‹#›</a:t>
            </a:fld>
            <a:endParaRPr lang="en-US"/>
          </a:p>
        </p:txBody>
      </p:sp>
    </p:spTree>
    <p:extLst>
      <p:ext uri="{BB962C8B-B14F-4D97-AF65-F5344CB8AC3E}">
        <p14:creationId xmlns:p14="http://schemas.microsoft.com/office/powerpoint/2010/main" val="2138577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Wyoming Lottery Corporation</a:t>
            </a:r>
            <a:endParaRPr lang="en-US"/>
          </a:p>
        </p:txBody>
      </p:sp>
      <p:sp>
        <p:nvSpPr>
          <p:cNvPr id="6" name="Slide Number Placeholder 5"/>
          <p:cNvSpPr>
            <a:spLocks noGrp="1"/>
          </p:cNvSpPr>
          <p:nvPr>
            <p:ph type="sldNum" sz="quarter" idx="12"/>
          </p:nvPr>
        </p:nvSpPr>
        <p:spPr/>
        <p:txBody>
          <a:bodyPr/>
          <a:lstStyle/>
          <a:p>
            <a:fld id="{88800806-DDB5-45EA-A68E-AB3785D8F795}" type="slidenum">
              <a:rPr lang="en-US" smtClean="0"/>
              <a:t>‹#›</a:t>
            </a:fld>
            <a:endParaRPr lang="en-US"/>
          </a:p>
        </p:txBody>
      </p:sp>
    </p:spTree>
    <p:extLst>
      <p:ext uri="{BB962C8B-B14F-4D97-AF65-F5344CB8AC3E}">
        <p14:creationId xmlns:p14="http://schemas.microsoft.com/office/powerpoint/2010/main" val="2702348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5066" y="1144933"/>
            <a:ext cx="6161868" cy="1013041"/>
          </a:xfrm>
        </p:spPr>
        <p:txBody>
          <a:bodyPr anchor="b"/>
          <a:lstStyle>
            <a:lvl1pPr algn="ctr">
              <a:defRPr sz="3000" b="1">
                <a:solidFill>
                  <a:srgbClr val="FFFFFF"/>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r>
              <a:rPr lang="en-US" dirty="0" smtClean="0"/>
              <a:t>Page </a:t>
            </a:r>
            <a:fld id="{CD2D9FD2-0C18-1140-9376-78C658799626}" type="slidenum">
              <a:rPr lang="en-US" smtClean="0"/>
              <a:pPr/>
              <a:t>‹#›</a:t>
            </a:fld>
            <a:endParaRPr lang="en-US" dirty="0"/>
          </a:p>
        </p:txBody>
      </p:sp>
      <p:sp>
        <p:nvSpPr>
          <p:cNvPr id="6" name="Content Placeholder 2"/>
          <p:cNvSpPr>
            <a:spLocks noGrp="1"/>
          </p:cNvSpPr>
          <p:nvPr>
            <p:ph idx="1"/>
          </p:nvPr>
        </p:nvSpPr>
        <p:spPr>
          <a:xfrm>
            <a:off x="3015067" y="2264540"/>
            <a:ext cx="6161867" cy="3197284"/>
          </a:xfrm>
        </p:spPr>
        <p:txBody>
          <a:bodyPr>
            <a:normAutofit/>
          </a:bodyPr>
          <a:lstStyle>
            <a:lvl1pPr>
              <a:defRPr sz="2400" b="0" i="0">
                <a:solidFill>
                  <a:srgbClr val="FFFFFF"/>
                </a:solidFill>
                <a:latin typeface="Arial"/>
                <a:cs typeface="Arial"/>
              </a:defRPr>
            </a:lvl1pPr>
            <a:lvl2pPr>
              <a:defRPr sz="2400" b="0" i="0">
                <a:solidFill>
                  <a:srgbClr val="FFFFFF"/>
                </a:solidFill>
                <a:latin typeface="Arial"/>
                <a:cs typeface="Arial"/>
              </a:defRPr>
            </a:lvl2pPr>
            <a:lvl3pPr>
              <a:defRPr sz="2400" b="0" i="0">
                <a:solidFill>
                  <a:srgbClr val="FFFFFF"/>
                </a:solidFill>
                <a:latin typeface="Arial"/>
                <a:cs typeface="Arial"/>
              </a:defRPr>
            </a:lvl3pPr>
            <a:lvl4pPr>
              <a:defRPr sz="2400" b="0" i="0">
                <a:solidFill>
                  <a:srgbClr val="FFFFFF"/>
                </a:solidFill>
                <a:latin typeface="Arial"/>
                <a:cs typeface="Arial"/>
              </a:defRPr>
            </a:lvl4pPr>
            <a:lvl5pPr>
              <a:defRPr sz="2400" b="0" i="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4728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Wyoming Lottery Corporation</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r>
              <a:rPr lang="en-US" dirty="0" smtClean="0"/>
              <a:t>Page </a:t>
            </a:r>
            <a:fld id="{CD2D9FD2-0C18-1140-9376-78C658799626}" type="slidenum">
              <a:rPr lang="en-US" smtClean="0"/>
              <a:pPr/>
              <a:t>‹#›</a:t>
            </a:fld>
            <a:endParaRPr lang="en-US" dirty="0"/>
          </a:p>
        </p:txBody>
      </p:sp>
      <p:sp>
        <p:nvSpPr>
          <p:cNvPr id="6" name="Content Placeholder 2"/>
          <p:cNvSpPr>
            <a:spLocks noGrp="1"/>
          </p:cNvSpPr>
          <p:nvPr>
            <p:ph idx="1"/>
          </p:nvPr>
        </p:nvSpPr>
        <p:spPr>
          <a:xfrm>
            <a:off x="609600" y="1600201"/>
            <a:ext cx="10972800" cy="4525963"/>
          </a:xfrm>
          <a:solidFill>
            <a:srgbClr val="FFFFFF"/>
          </a:solidFill>
        </p:spPr>
        <p:txBody>
          <a:bodyPr/>
          <a:lstStyle>
            <a:lvl1pPr>
              <a:defRPr>
                <a:solidFill>
                  <a:srgbClr val="007EC3"/>
                </a:solidFill>
              </a:defRPr>
            </a:lvl1pPr>
            <a:lvl2pPr>
              <a:defRPr>
                <a:solidFill>
                  <a:srgbClr val="007EC3"/>
                </a:solidFill>
              </a:defRPr>
            </a:lvl2pPr>
            <a:lvl3pPr>
              <a:defRPr>
                <a:solidFill>
                  <a:srgbClr val="007EC3"/>
                </a:solidFill>
              </a:defRPr>
            </a:lvl3pPr>
            <a:lvl4pPr>
              <a:defRPr>
                <a:solidFill>
                  <a:srgbClr val="007EC3"/>
                </a:solidFill>
              </a:defRPr>
            </a:lvl4pPr>
            <a:lvl5pPr>
              <a:defRPr>
                <a:solidFill>
                  <a:srgbClr val="007EC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609600" y="1447525"/>
            <a:ext cx="10972800" cy="0"/>
          </a:xfrm>
          <a:prstGeom prst="line">
            <a:avLst/>
          </a:prstGeom>
          <a:ln>
            <a:solidFill>
              <a:srgbClr val="FDE40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319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6857997"/>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ctrTitle"/>
          </p:nvPr>
        </p:nvSpPr>
        <p:spPr>
          <a:xfrm>
            <a:off x="696704" y="1670304"/>
            <a:ext cx="10798589" cy="478789"/>
          </a:xfrm>
          <a:prstGeom prst="rect">
            <a:avLst/>
          </a:prstGeom>
        </p:spPr>
        <p:txBody>
          <a:bodyPr wrap="square" lIns="0" tIns="0" rIns="0" bIns="0">
            <a:spAutoFit/>
          </a:bodyPr>
          <a:lstStyle>
            <a:lvl1pPr>
              <a:defRPr sz="3000" b="0" i="0">
                <a:solidFill>
                  <a:schemeClr val="bg1"/>
                </a:solidFill>
                <a:latin typeface="Cambria Math"/>
                <a:cs typeface="Cambria Math"/>
              </a:defRPr>
            </a:lvl1pPr>
          </a:lstStyle>
          <a:p>
            <a:endParaRPr/>
          </a:p>
        </p:txBody>
      </p:sp>
      <p:sp>
        <p:nvSpPr>
          <p:cNvPr id="3" name="Holder 3"/>
          <p:cNvSpPr>
            <a:spLocks noGrp="1"/>
          </p:cNvSpPr>
          <p:nvPr>
            <p:ph type="subTitle" idx="4"/>
          </p:nvPr>
        </p:nvSpPr>
        <p:spPr>
          <a:xfrm>
            <a:off x="1828800" y="3840480"/>
            <a:ext cx="853440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Arial"/>
                <a:cs typeface="Arial"/>
              </a:defRPr>
            </a:lvl1pPr>
          </a:lstStyle>
          <a:p>
            <a:pPr marL="12700">
              <a:lnSpc>
                <a:spcPts val="1215"/>
              </a:lnSpc>
            </a:pPr>
            <a:r>
              <a:rPr lang="en-US" spc="-5" smtClean="0">
                <a:solidFill>
                  <a:prstClr val="white"/>
                </a:solidFill>
              </a:rPr>
              <a:t>WYOMING </a:t>
            </a:r>
            <a:r>
              <a:rPr lang="en-US" smtClean="0">
                <a:solidFill>
                  <a:prstClr val="white"/>
                </a:solidFill>
              </a:rPr>
              <a:t>LOTTERY</a:t>
            </a:r>
            <a:r>
              <a:rPr lang="en-US" spc="-65" smtClean="0">
                <a:solidFill>
                  <a:prstClr val="white"/>
                </a:solidFill>
              </a:rPr>
              <a:t> </a:t>
            </a:r>
            <a:r>
              <a:rPr lang="en-US" spc="-5" smtClean="0">
                <a:solidFill>
                  <a:prstClr val="white"/>
                </a:solidFill>
              </a:rPr>
              <a:t>CORPORATION</a:t>
            </a:r>
            <a:endParaRPr lang="en-US" spc="-5" dirty="0">
              <a:solidFill>
                <a:prstClr val="white"/>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8FBF17B-76E9-4ADF-B947-D10BA52736C6}" type="datetime1">
              <a:rPr lang="en-US" smtClean="0">
                <a:solidFill>
                  <a:prstClr val="black">
                    <a:tint val="75000"/>
                  </a:prstClr>
                </a:solidFill>
              </a:rPr>
              <a:pPr/>
              <a:t>9/9/2016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100" b="0" i="0">
                <a:solidFill>
                  <a:schemeClr val="bg1"/>
                </a:solidFill>
                <a:latin typeface="Arial"/>
                <a:cs typeface="Arial"/>
              </a:defRPr>
            </a:lvl1pPr>
          </a:lstStyle>
          <a:p>
            <a:pPr marL="90170">
              <a:lnSpc>
                <a:spcPts val="1215"/>
              </a:lnSpc>
            </a:pPr>
            <a:r>
              <a:rPr lang="en-US" spc="-5" smtClean="0">
                <a:solidFill>
                  <a:prstClr val="white"/>
                </a:solidFill>
              </a:rPr>
              <a:t>PAGE</a:t>
            </a:r>
            <a:r>
              <a:rPr lang="en-US" spc="-95" smtClean="0">
                <a:solidFill>
                  <a:prstClr val="white"/>
                </a:solidFill>
              </a:rPr>
              <a:t> </a:t>
            </a:r>
            <a:fld id="{81D60167-4931-47E6-BA6A-407CBD079E47}" type="slidenum">
              <a:rPr smtClean="0">
                <a:solidFill>
                  <a:prstClr val="white"/>
                </a:solidFill>
              </a:rPr>
              <a:pPr marL="90170">
                <a:lnSpc>
                  <a:spcPts val="1215"/>
                </a:lnSpc>
              </a:pPr>
              <a:t>‹#›</a:t>
            </a:fld>
            <a:endParaRPr dirty="0">
              <a:solidFill>
                <a:prstClr val="white"/>
              </a:solidFill>
            </a:endParaRPr>
          </a:p>
        </p:txBody>
      </p:sp>
    </p:spTree>
    <p:extLst>
      <p:ext uri="{BB962C8B-B14F-4D97-AF65-F5344CB8AC3E}">
        <p14:creationId xmlns:p14="http://schemas.microsoft.com/office/powerpoint/2010/main" val="1860487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7DC3"/>
                </a:solidFill>
                <a:latin typeface="Cambria Math"/>
                <a:cs typeface="Cambria Math"/>
              </a:defRPr>
            </a:lvl1pPr>
          </a:lstStyle>
          <a:p>
            <a:endParaRPr/>
          </a:p>
        </p:txBody>
      </p:sp>
      <p:sp>
        <p:nvSpPr>
          <p:cNvPr id="3" name="Holder 3"/>
          <p:cNvSpPr>
            <a:spLocks noGrp="1"/>
          </p:cNvSpPr>
          <p:nvPr>
            <p:ph type="body" idx="1"/>
          </p:nvPr>
        </p:nvSpPr>
        <p:spPr/>
        <p:txBody>
          <a:bodyPr lIns="0" tIns="0" rIns="0" bIns="0"/>
          <a:lstStyle>
            <a:lvl1pPr>
              <a:defRPr sz="2200" b="1" i="0">
                <a:solidFill>
                  <a:schemeClr val="bg1"/>
                </a:solidFill>
                <a:latin typeface="Cambria Math"/>
                <a:cs typeface="Cambria Math"/>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Arial"/>
                <a:cs typeface="Arial"/>
              </a:defRPr>
            </a:lvl1pPr>
          </a:lstStyle>
          <a:p>
            <a:pPr marL="12700">
              <a:lnSpc>
                <a:spcPts val="1215"/>
              </a:lnSpc>
            </a:pPr>
            <a:r>
              <a:rPr lang="en-US" spc="-5" smtClean="0">
                <a:solidFill>
                  <a:prstClr val="white"/>
                </a:solidFill>
              </a:rPr>
              <a:t>WYOMING </a:t>
            </a:r>
            <a:r>
              <a:rPr lang="en-US" smtClean="0">
                <a:solidFill>
                  <a:prstClr val="white"/>
                </a:solidFill>
              </a:rPr>
              <a:t>LOTTERY</a:t>
            </a:r>
            <a:r>
              <a:rPr lang="en-US" spc="-65" smtClean="0">
                <a:solidFill>
                  <a:prstClr val="white"/>
                </a:solidFill>
              </a:rPr>
              <a:t> </a:t>
            </a:r>
            <a:r>
              <a:rPr lang="en-US" spc="-5" smtClean="0">
                <a:solidFill>
                  <a:prstClr val="white"/>
                </a:solidFill>
              </a:rPr>
              <a:t>CORPORATION</a:t>
            </a:r>
            <a:endParaRPr lang="en-US" spc="-5" dirty="0">
              <a:solidFill>
                <a:prstClr val="white"/>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1CAA21C-D914-4CB1-B154-9C9DDFB8EE1B}" type="datetime1">
              <a:rPr lang="en-US" smtClean="0">
                <a:solidFill>
                  <a:prstClr val="black">
                    <a:tint val="75000"/>
                  </a:prstClr>
                </a:solidFill>
              </a:rPr>
              <a:pPr/>
              <a:t>9/9/2016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100" b="0" i="0">
                <a:solidFill>
                  <a:schemeClr val="bg1"/>
                </a:solidFill>
                <a:latin typeface="Arial"/>
                <a:cs typeface="Arial"/>
              </a:defRPr>
            </a:lvl1pPr>
          </a:lstStyle>
          <a:p>
            <a:pPr marL="90170">
              <a:lnSpc>
                <a:spcPts val="1215"/>
              </a:lnSpc>
            </a:pPr>
            <a:r>
              <a:rPr lang="en-US" spc="-5" smtClean="0">
                <a:solidFill>
                  <a:prstClr val="white"/>
                </a:solidFill>
              </a:rPr>
              <a:t>PAGE</a:t>
            </a:r>
            <a:r>
              <a:rPr lang="en-US" spc="-95" smtClean="0">
                <a:solidFill>
                  <a:prstClr val="white"/>
                </a:solidFill>
              </a:rPr>
              <a:t> </a:t>
            </a:r>
            <a:fld id="{81D60167-4931-47E6-BA6A-407CBD079E47}" type="slidenum">
              <a:rPr smtClean="0">
                <a:solidFill>
                  <a:prstClr val="white"/>
                </a:solidFill>
              </a:rPr>
              <a:pPr marL="90170">
                <a:lnSpc>
                  <a:spcPts val="1215"/>
                </a:lnSpc>
              </a:pPr>
              <a:t>‹#›</a:t>
            </a:fld>
            <a:endParaRPr dirty="0">
              <a:solidFill>
                <a:prstClr val="white"/>
              </a:solidFill>
            </a:endParaRPr>
          </a:p>
        </p:txBody>
      </p:sp>
    </p:spTree>
    <p:extLst>
      <p:ext uri="{BB962C8B-B14F-4D97-AF65-F5344CB8AC3E}">
        <p14:creationId xmlns:p14="http://schemas.microsoft.com/office/powerpoint/2010/main" val="220303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6857997"/>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610616" y="1448561"/>
            <a:ext cx="10972800" cy="0"/>
          </a:xfrm>
          <a:custGeom>
            <a:avLst/>
            <a:gdLst/>
            <a:ahLst/>
            <a:cxnLst/>
            <a:rect l="l" t="t" r="r" b="b"/>
            <a:pathLst>
              <a:path w="8229600">
                <a:moveTo>
                  <a:pt x="0" y="0"/>
                </a:moveTo>
                <a:lnTo>
                  <a:pt x="8229600" y="0"/>
                </a:lnTo>
              </a:path>
            </a:pathLst>
          </a:custGeom>
          <a:ln w="25908">
            <a:solidFill>
              <a:srgbClr val="FCE303"/>
            </a:solidFill>
          </a:ln>
        </p:spPr>
        <p:txBody>
          <a:bodyPr wrap="square" lIns="0" tIns="0" rIns="0" bIns="0" rtlCol="0"/>
          <a:lstStyle/>
          <a:p>
            <a:endParaRPr sz="1800">
              <a:solidFill>
                <a:prstClr val="black"/>
              </a:solidFill>
            </a:endParaRPr>
          </a:p>
        </p:txBody>
      </p:sp>
      <p:sp>
        <p:nvSpPr>
          <p:cNvPr id="2" name="Holder 2"/>
          <p:cNvSpPr>
            <a:spLocks noGrp="1"/>
          </p:cNvSpPr>
          <p:nvPr>
            <p:ph type="title"/>
          </p:nvPr>
        </p:nvSpPr>
        <p:spPr/>
        <p:txBody>
          <a:bodyPr lIns="0" tIns="0" rIns="0" bIns="0"/>
          <a:lstStyle>
            <a:lvl1pPr>
              <a:defRPr sz="3000" b="1" i="0">
                <a:solidFill>
                  <a:srgbClr val="007DC3"/>
                </a:solidFill>
                <a:latin typeface="Cambria Math"/>
                <a:cs typeface="Cambria Math"/>
              </a:defRPr>
            </a:lvl1pPr>
          </a:lstStyle>
          <a:p>
            <a:endParaRPr/>
          </a:p>
        </p:txBody>
      </p:sp>
      <p:sp>
        <p:nvSpPr>
          <p:cNvPr id="3" name="Holder 3"/>
          <p:cNvSpPr>
            <a:spLocks noGrp="1"/>
          </p:cNvSpPr>
          <p:nvPr>
            <p:ph sz="half" idx="2"/>
          </p:nvPr>
        </p:nvSpPr>
        <p:spPr>
          <a:xfrm>
            <a:off x="609600" y="1577340"/>
            <a:ext cx="530352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chemeClr val="bg1"/>
                </a:solidFill>
                <a:latin typeface="Arial"/>
                <a:cs typeface="Arial"/>
              </a:defRPr>
            </a:lvl1pPr>
          </a:lstStyle>
          <a:p>
            <a:pPr marL="12700">
              <a:lnSpc>
                <a:spcPts val="1215"/>
              </a:lnSpc>
            </a:pPr>
            <a:r>
              <a:rPr lang="en-US" spc="-5" smtClean="0">
                <a:solidFill>
                  <a:prstClr val="white"/>
                </a:solidFill>
              </a:rPr>
              <a:t>WYOMING </a:t>
            </a:r>
            <a:r>
              <a:rPr lang="en-US" smtClean="0">
                <a:solidFill>
                  <a:prstClr val="white"/>
                </a:solidFill>
              </a:rPr>
              <a:t>LOTTERY</a:t>
            </a:r>
            <a:r>
              <a:rPr lang="en-US" spc="-65" smtClean="0">
                <a:solidFill>
                  <a:prstClr val="white"/>
                </a:solidFill>
              </a:rPr>
              <a:t> </a:t>
            </a:r>
            <a:r>
              <a:rPr lang="en-US" spc="-5" smtClean="0">
                <a:solidFill>
                  <a:prstClr val="white"/>
                </a:solidFill>
              </a:rPr>
              <a:t>CORPORATION</a:t>
            </a:r>
            <a:endParaRPr lang="en-US" spc="-5" dirty="0">
              <a:solidFill>
                <a:prstClr val="white"/>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F84ECE2-4714-4E07-B8F3-072EA7168313}" type="datetime1">
              <a:rPr lang="en-US" smtClean="0">
                <a:solidFill>
                  <a:prstClr val="black">
                    <a:tint val="75000"/>
                  </a:prstClr>
                </a:solidFill>
              </a:rPr>
              <a:pPr/>
              <a:t>9/9/2016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100" b="0" i="0">
                <a:solidFill>
                  <a:schemeClr val="bg1"/>
                </a:solidFill>
                <a:latin typeface="Arial"/>
                <a:cs typeface="Arial"/>
              </a:defRPr>
            </a:lvl1pPr>
          </a:lstStyle>
          <a:p>
            <a:pPr marL="90170">
              <a:lnSpc>
                <a:spcPts val="1215"/>
              </a:lnSpc>
            </a:pPr>
            <a:r>
              <a:rPr lang="en-US" spc="-5" smtClean="0">
                <a:solidFill>
                  <a:prstClr val="white"/>
                </a:solidFill>
              </a:rPr>
              <a:t>PAGE</a:t>
            </a:r>
            <a:r>
              <a:rPr lang="en-US" spc="-95" smtClean="0">
                <a:solidFill>
                  <a:prstClr val="white"/>
                </a:solidFill>
              </a:rPr>
              <a:t> </a:t>
            </a:r>
            <a:fld id="{81D60167-4931-47E6-BA6A-407CBD079E47}" type="slidenum">
              <a:rPr smtClean="0">
                <a:solidFill>
                  <a:prstClr val="white"/>
                </a:solidFill>
              </a:rPr>
              <a:pPr marL="90170">
                <a:lnSpc>
                  <a:spcPts val="1215"/>
                </a:lnSpc>
              </a:pPr>
              <a:t>‹#›</a:t>
            </a:fld>
            <a:endParaRPr dirty="0">
              <a:solidFill>
                <a:prstClr val="white"/>
              </a:solidFill>
            </a:endParaRPr>
          </a:p>
        </p:txBody>
      </p:sp>
    </p:spTree>
    <p:extLst>
      <p:ext uri="{BB962C8B-B14F-4D97-AF65-F5344CB8AC3E}">
        <p14:creationId xmlns:p14="http://schemas.microsoft.com/office/powerpoint/2010/main" val="4190953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6857997"/>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title"/>
          </p:nvPr>
        </p:nvSpPr>
        <p:spPr/>
        <p:txBody>
          <a:bodyPr lIns="0" tIns="0" rIns="0" bIns="0"/>
          <a:lstStyle>
            <a:lvl1pPr>
              <a:defRPr sz="3000" b="1" i="0">
                <a:solidFill>
                  <a:srgbClr val="007DC3"/>
                </a:solidFill>
                <a:latin typeface="Cambria Math"/>
                <a:cs typeface="Cambria Math"/>
              </a:defRPr>
            </a:lvl1pPr>
          </a:lstStyle>
          <a:p>
            <a:endParaRPr/>
          </a:p>
        </p:txBody>
      </p:sp>
      <p:sp>
        <p:nvSpPr>
          <p:cNvPr id="3" name="Holder 3"/>
          <p:cNvSpPr>
            <a:spLocks noGrp="1"/>
          </p:cNvSpPr>
          <p:nvPr>
            <p:ph type="ftr" sz="quarter" idx="5"/>
          </p:nvPr>
        </p:nvSpPr>
        <p:spPr/>
        <p:txBody>
          <a:bodyPr lIns="0" tIns="0" rIns="0" bIns="0"/>
          <a:lstStyle>
            <a:lvl1pPr>
              <a:defRPr sz="1100" b="0" i="0">
                <a:solidFill>
                  <a:schemeClr val="bg1"/>
                </a:solidFill>
                <a:latin typeface="Arial"/>
                <a:cs typeface="Arial"/>
              </a:defRPr>
            </a:lvl1pPr>
          </a:lstStyle>
          <a:p>
            <a:pPr marL="12700">
              <a:lnSpc>
                <a:spcPts val="1215"/>
              </a:lnSpc>
            </a:pPr>
            <a:r>
              <a:rPr lang="en-US" spc="-5" smtClean="0">
                <a:solidFill>
                  <a:prstClr val="white"/>
                </a:solidFill>
              </a:rPr>
              <a:t>WYOMING </a:t>
            </a:r>
            <a:r>
              <a:rPr lang="en-US" smtClean="0">
                <a:solidFill>
                  <a:prstClr val="white"/>
                </a:solidFill>
              </a:rPr>
              <a:t>LOTTERY</a:t>
            </a:r>
            <a:r>
              <a:rPr lang="en-US" spc="-65" smtClean="0">
                <a:solidFill>
                  <a:prstClr val="white"/>
                </a:solidFill>
              </a:rPr>
              <a:t> </a:t>
            </a:r>
            <a:r>
              <a:rPr lang="en-US" spc="-5" smtClean="0">
                <a:solidFill>
                  <a:prstClr val="white"/>
                </a:solidFill>
              </a:rPr>
              <a:t>CORPORATION</a:t>
            </a:r>
            <a:endParaRPr lang="en-US" spc="-5" dirty="0">
              <a:solidFill>
                <a:prstClr val="white"/>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86BF699-37D7-4A6D-90B9-5F83FAED94AB}" type="datetime1">
              <a:rPr lang="en-US" smtClean="0">
                <a:solidFill>
                  <a:prstClr val="black">
                    <a:tint val="75000"/>
                  </a:prstClr>
                </a:solidFill>
              </a:rPr>
              <a:pPr/>
              <a:t>9/9/2016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100" b="0" i="0">
                <a:solidFill>
                  <a:schemeClr val="bg1"/>
                </a:solidFill>
                <a:latin typeface="Arial"/>
                <a:cs typeface="Arial"/>
              </a:defRPr>
            </a:lvl1pPr>
          </a:lstStyle>
          <a:p>
            <a:pPr marL="90170">
              <a:lnSpc>
                <a:spcPts val="1215"/>
              </a:lnSpc>
            </a:pPr>
            <a:r>
              <a:rPr lang="en-US" spc="-5" smtClean="0">
                <a:solidFill>
                  <a:prstClr val="white"/>
                </a:solidFill>
              </a:rPr>
              <a:t>PAGE</a:t>
            </a:r>
            <a:r>
              <a:rPr lang="en-US" spc="-95" smtClean="0">
                <a:solidFill>
                  <a:prstClr val="white"/>
                </a:solidFill>
              </a:rPr>
              <a:t> </a:t>
            </a:r>
            <a:fld id="{81D60167-4931-47E6-BA6A-407CBD079E47}" type="slidenum">
              <a:rPr smtClean="0">
                <a:solidFill>
                  <a:prstClr val="white"/>
                </a:solidFill>
              </a:rPr>
              <a:pPr marL="90170">
                <a:lnSpc>
                  <a:spcPts val="1215"/>
                </a:lnSpc>
              </a:pPr>
              <a:t>‹#›</a:t>
            </a:fld>
            <a:endParaRPr dirty="0">
              <a:solidFill>
                <a:prstClr val="white"/>
              </a:solidFill>
            </a:endParaRPr>
          </a:p>
        </p:txBody>
      </p:sp>
    </p:spTree>
    <p:extLst>
      <p:ext uri="{BB962C8B-B14F-4D97-AF65-F5344CB8AC3E}">
        <p14:creationId xmlns:p14="http://schemas.microsoft.com/office/powerpoint/2010/main" val="1783233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6857997"/>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ftr" sz="quarter" idx="5"/>
          </p:nvPr>
        </p:nvSpPr>
        <p:spPr/>
        <p:txBody>
          <a:bodyPr lIns="0" tIns="0" rIns="0" bIns="0"/>
          <a:lstStyle>
            <a:lvl1pPr>
              <a:defRPr sz="1100" b="0" i="0">
                <a:solidFill>
                  <a:schemeClr val="bg1"/>
                </a:solidFill>
                <a:latin typeface="Arial"/>
                <a:cs typeface="Arial"/>
              </a:defRPr>
            </a:lvl1pPr>
          </a:lstStyle>
          <a:p>
            <a:pPr marL="12700">
              <a:lnSpc>
                <a:spcPts val="1215"/>
              </a:lnSpc>
            </a:pPr>
            <a:r>
              <a:rPr lang="en-US" spc="-5" smtClean="0">
                <a:solidFill>
                  <a:prstClr val="white"/>
                </a:solidFill>
              </a:rPr>
              <a:t>WYOMING </a:t>
            </a:r>
            <a:r>
              <a:rPr lang="en-US" smtClean="0">
                <a:solidFill>
                  <a:prstClr val="white"/>
                </a:solidFill>
              </a:rPr>
              <a:t>LOTTERY</a:t>
            </a:r>
            <a:r>
              <a:rPr lang="en-US" spc="-65" smtClean="0">
                <a:solidFill>
                  <a:prstClr val="white"/>
                </a:solidFill>
              </a:rPr>
              <a:t> </a:t>
            </a:r>
            <a:r>
              <a:rPr lang="en-US" spc="-5" smtClean="0">
                <a:solidFill>
                  <a:prstClr val="white"/>
                </a:solidFill>
              </a:rPr>
              <a:t>CORPORATION</a:t>
            </a:r>
            <a:endParaRPr lang="en-US" spc="-5" dirty="0">
              <a:solidFill>
                <a:prstClr val="white"/>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72C61D0-B226-4F2D-BC71-A6F34B5911B7}" type="datetime1">
              <a:rPr lang="en-US" smtClean="0">
                <a:solidFill>
                  <a:prstClr val="black">
                    <a:tint val="75000"/>
                  </a:prstClr>
                </a:solidFill>
              </a:rPr>
              <a:pPr/>
              <a:t>9/9/2016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100" b="0" i="0">
                <a:solidFill>
                  <a:schemeClr val="bg1"/>
                </a:solidFill>
                <a:latin typeface="Arial"/>
                <a:cs typeface="Arial"/>
              </a:defRPr>
            </a:lvl1pPr>
          </a:lstStyle>
          <a:p>
            <a:pPr marL="90170">
              <a:lnSpc>
                <a:spcPts val="1215"/>
              </a:lnSpc>
            </a:pPr>
            <a:r>
              <a:rPr lang="en-US" spc="-5" smtClean="0">
                <a:solidFill>
                  <a:prstClr val="white"/>
                </a:solidFill>
              </a:rPr>
              <a:t>PAGE</a:t>
            </a:r>
            <a:r>
              <a:rPr lang="en-US" spc="-95" smtClean="0">
                <a:solidFill>
                  <a:prstClr val="white"/>
                </a:solidFill>
              </a:rPr>
              <a:t> </a:t>
            </a:r>
            <a:fld id="{81D60167-4931-47E6-BA6A-407CBD079E47}" type="slidenum">
              <a:rPr smtClean="0">
                <a:solidFill>
                  <a:prstClr val="white"/>
                </a:solidFill>
              </a:rPr>
              <a:pPr marL="90170">
                <a:lnSpc>
                  <a:spcPts val="1215"/>
                </a:lnSpc>
              </a:pPr>
              <a:t>‹#›</a:t>
            </a:fld>
            <a:endParaRPr dirty="0">
              <a:solidFill>
                <a:prstClr val="white"/>
              </a:solidFill>
            </a:endParaRPr>
          </a:p>
        </p:txBody>
      </p:sp>
    </p:spTree>
    <p:extLst>
      <p:ext uri="{BB962C8B-B14F-4D97-AF65-F5344CB8AC3E}">
        <p14:creationId xmlns:p14="http://schemas.microsoft.com/office/powerpoint/2010/main" val="3724538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0D702-8D6C-45C6-9DBC-9F4584DE72A8}" type="datetime1">
              <a:rPr lang="en-US" smtClean="0">
                <a:solidFill>
                  <a:prstClr val="black">
                    <a:tint val="75000"/>
                  </a:prstClr>
                </a:solidFill>
              </a:rPr>
              <a:pPr/>
              <a:t>9/9/2016</a:t>
            </a:fld>
            <a:endParaRPr lang="en-US" dirty="0">
              <a:solidFill>
                <a:prstClr val="black">
                  <a:tint val="75000"/>
                </a:prstClr>
              </a:solidFill>
            </a:endParaRPr>
          </a:p>
        </p:txBody>
      </p:sp>
      <p:sp>
        <p:nvSpPr>
          <p:cNvPr id="4" name="Footer Placeholder 3"/>
          <p:cNvSpPr>
            <a:spLocks noGrp="1"/>
          </p:cNvSpPr>
          <p:nvPr>
            <p:ph type="ftr" sz="quarter" idx="11"/>
          </p:nvPr>
        </p:nvSpPr>
        <p:spPr>
          <a:xfrm>
            <a:off x="592667" y="6375985"/>
            <a:ext cx="3317240" cy="169277"/>
          </a:xfrm>
        </p:spPr>
        <p:txBody>
          <a:bodyPr/>
          <a:lstStyle>
            <a:lvl1pPr>
              <a:defRPr>
                <a:solidFill>
                  <a:srgbClr val="007EC3"/>
                </a:solidFill>
              </a:defRPr>
            </a:lvl1pPr>
          </a:lstStyle>
          <a:p>
            <a:r>
              <a:rPr lang="en-US" smtClean="0"/>
              <a:t>WYOMING LOTTERY CORPORATION</a:t>
            </a:r>
            <a:endParaRPr lang="en-US" dirty="0"/>
          </a:p>
        </p:txBody>
      </p:sp>
      <p:sp>
        <p:nvSpPr>
          <p:cNvPr id="5" name="Slide Number Placeholder 4"/>
          <p:cNvSpPr>
            <a:spLocks noGrp="1"/>
          </p:cNvSpPr>
          <p:nvPr>
            <p:ph type="sldNum" sz="quarter" idx="12"/>
          </p:nvPr>
        </p:nvSpPr>
        <p:spPr>
          <a:xfrm>
            <a:off x="10790937" y="6375986"/>
            <a:ext cx="827193" cy="169277"/>
          </a:xfrm>
        </p:spPr>
        <p:txBody>
          <a:bodyPr/>
          <a:lstStyle/>
          <a:p>
            <a:r>
              <a:rPr lang="en-US" smtClean="0">
                <a:solidFill>
                  <a:prstClr val="white"/>
                </a:solidFill>
              </a:rPr>
              <a:t>Page </a:t>
            </a:r>
            <a:fld id="{CD2D9FD2-0C18-1140-9376-78C658799626}" type="slidenum">
              <a:rPr lang="en-US" smtClean="0">
                <a:solidFill>
                  <a:prstClr val="white"/>
                </a:solidFill>
              </a:rPr>
              <a:pPr/>
              <a:t>‹#›</a:t>
            </a:fld>
            <a:endParaRPr lang="en-US" dirty="0">
              <a:solidFill>
                <a:prstClr val="white"/>
              </a:solidFill>
            </a:endParaRPr>
          </a:p>
        </p:txBody>
      </p:sp>
      <p:sp>
        <p:nvSpPr>
          <p:cNvPr id="6" name="Content Placeholder 2"/>
          <p:cNvSpPr>
            <a:spLocks noGrp="1"/>
          </p:cNvSpPr>
          <p:nvPr>
            <p:ph idx="1"/>
          </p:nvPr>
        </p:nvSpPr>
        <p:spPr>
          <a:xfrm>
            <a:off x="609600" y="1600201"/>
            <a:ext cx="10972800" cy="1446550"/>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p:nvCxnSpPr>
        <p:spPr>
          <a:xfrm>
            <a:off x="609600" y="1447525"/>
            <a:ext cx="10972800" cy="0"/>
          </a:xfrm>
          <a:prstGeom prst="line">
            <a:avLst/>
          </a:prstGeom>
          <a:ln>
            <a:solidFill>
              <a:srgbClr val="007EC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91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Wyoming Lottery Corporation</a:t>
            </a:r>
            <a:endParaRPr lang="en-US"/>
          </a:p>
        </p:txBody>
      </p:sp>
      <p:sp>
        <p:nvSpPr>
          <p:cNvPr id="6" name="Slide Number Placeholder 5"/>
          <p:cNvSpPr>
            <a:spLocks noGrp="1"/>
          </p:cNvSpPr>
          <p:nvPr>
            <p:ph type="sldNum" sz="quarter" idx="12"/>
          </p:nvPr>
        </p:nvSpPr>
        <p:spPr/>
        <p:txBody>
          <a:bodyPr/>
          <a:lstStyle/>
          <a:p>
            <a:fld id="{88800806-DDB5-45EA-A68E-AB3785D8F795}" type="slidenum">
              <a:rPr lang="en-US" smtClean="0"/>
              <a:t>‹#›</a:t>
            </a:fld>
            <a:endParaRPr lang="en-US"/>
          </a:p>
        </p:txBody>
      </p:sp>
    </p:spTree>
    <p:extLst>
      <p:ext uri="{BB962C8B-B14F-4D97-AF65-F5344CB8AC3E}">
        <p14:creationId xmlns:p14="http://schemas.microsoft.com/office/powerpoint/2010/main" val="1132095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13C39FA8-A7B0-4DEA-BF81-0A4D35D14D3A}" type="datetime1">
              <a:rPr lang="en-US" smtClean="0"/>
              <a:pPr/>
              <a:t>9/9/2016</a:t>
            </a:fld>
            <a:endParaRPr lang="en-US" dirty="0"/>
          </a:p>
        </p:txBody>
      </p:sp>
      <p:sp>
        <p:nvSpPr>
          <p:cNvPr id="4" name="Footer Placeholder 3"/>
          <p:cNvSpPr>
            <a:spLocks noGrp="1"/>
          </p:cNvSpPr>
          <p:nvPr>
            <p:ph type="ftr" sz="quarter" idx="11"/>
          </p:nvPr>
        </p:nvSpPr>
        <p:spPr>
          <a:xfrm>
            <a:off x="592667" y="6375985"/>
            <a:ext cx="3317240" cy="169277"/>
          </a:xfrm>
        </p:spPr>
        <p:txBody>
          <a:bodyPr/>
          <a:lstStyle>
            <a:lvl1pPr>
              <a:defRPr>
                <a:solidFill>
                  <a:srgbClr val="FFFFFF"/>
                </a:solidFill>
              </a:defRPr>
            </a:lvl1pPr>
          </a:lstStyle>
          <a:p>
            <a:r>
              <a:rPr lang="en-US" smtClean="0"/>
              <a:t>WYOMING LOTTERY CORPORATION</a:t>
            </a:r>
            <a:endParaRPr lang="en-US" dirty="0"/>
          </a:p>
        </p:txBody>
      </p:sp>
      <p:sp>
        <p:nvSpPr>
          <p:cNvPr id="5" name="Slide Number Placeholder 4"/>
          <p:cNvSpPr>
            <a:spLocks noGrp="1"/>
          </p:cNvSpPr>
          <p:nvPr>
            <p:ph type="sldNum" sz="quarter" idx="12"/>
          </p:nvPr>
        </p:nvSpPr>
        <p:spPr>
          <a:xfrm>
            <a:off x="10790937" y="6375986"/>
            <a:ext cx="827193" cy="169277"/>
          </a:xfrm>
        </p:spPr>
        <p:txBody>
          <a:bodyPr/>
          <a:lstStyle>
            <a:lvl1pPr>
              <a:defRPr>
                <a:solidFill>
                  <a:srgbClr val="FFFFFF"/>
                </a:solidFill>
              </a:defRPr>
            </a:lvl1pPr>
          </a:lstStyle>
          <a:p>
            <a:r>
              <a:rPr lang="en-US" smtClean="0"/>
              <a:t>Page </a:t>
            </a:r>
            <a:fld id="{CD2D9FD2-0C18-1140-9376-78C658799626}" type="slidenum">
              <a:rPr lang="en-US" smtClean="0"/>
              <a:pPr/>
              <a:t>‹#›</a:t>
            </a:fld>
            <a:endParaRPr lang="en-US" dirty="0"/>
          </a:p>
        </p:txBody>
      </p:sp>
      <p:sp>
        <p:nvSpPr>
          <p:cNvPr id="6" name="Content Placeholder 2"/>
          <p:cNvSpPr>
            <a:spLocks noGrp="1"/>
          </p:cNvSpPr>
          <p:nvPr>
            <p:ph idx="1"/>
          </p:nvPr>
        </p:nvSpPr>
        <p:spPr>
          <a:xfrm>
            <a:off x="609600" y="1600201"/>
            <a:ext cx="10972800" cy="1446550"/>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p:nvCxnSpPr>
        <p:spPr>
          <a:xfrm>
            <a:off x="609600" y="1447525"/>
            <a:ext cx="10972800" cy="0"/>
          </a:xfrm>
          <a:prstGeom prst="line">
            <a:avLst/>
          </a:prstGeom>
          <a:ln>
            <a:solidFill>
              <a:srgbClr val="FDE40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772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Wyoming Lottery Corporation</a:t>
            </a:r>
            <a:endParaRPr lang="en-US"/>
          </a:p>
        </p:txBody>
      </p:sp>
      <p:sp>
        <p:nvSpPr>
          <p:cNvPr id="6" name="Slide Number Placeholder 5"/>
          <p:cNvSpPr>
            <a:spLocks noGrp="1"/>
          </p:cNvSpPr>
          <p:nvPr>
            <p:ph type="sldNum" sz="quarter" idx="12"/>
          </p:nvPr>
        </p:nvSpPr>
        <p:spPr/>
        <p:txBody>
          <a:bodyPr/>
          <a:lstStyle/>
          <a:p>
            <a:fld id="{88800806-DDB5-45EA-A68E-AB3785D8F795}" type="slidenum">
              <a:rPr lang="en-US" smtClean="0"/>
              <a:t>‹#›</a:t>
            </a:fld>
            <a:endParaRPr lang="en-US"/>
          </a:p>
        </p:txBody>
      </p:sp>
    </p:spTree>
    <p:extLst>
      <p:ext uri="{BB962C8B-B14F-4D97-AF65-F5344CB8AC3E}">
        <p14:creationId xmlns:p14="http://schemas.microsoft.com/office/powerpoint/2010/main" val="308716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Wyoming Lottery Corporation</a:t>
            </a:r>
            <a:endParaRPr lang="en-US"/>
          </a:p>
        </p:txBody>
      </p:sp>
      <p:sp>
        <p:nvSpPr>
          <p:cNvPr id="7" name="Slide Number Placeholder 6"/>
          <p:cNvSpPr>
            <a:spLocks noGrp="1"/>
          </p:cNvSpPr>
          <p:nvPr>
            <p:ph type="sldNum" sz="quarter" idx="12"/>
          </p:nvPr>
        </p:nvSpPr>
        <p:spPr/>
        <p:txBody>
          <a:bodyPr/>
          <a:lstStyle/>
          <a:p>
            <a:fld id="{88800806-DDB5-45EA-A68E-AB3785D8F795}" type="slidenum">
              <a:rPr lang="en-US" smtClean="0"/>
              <a:t>‹#›</a:t>
            </a:fld>
            <a:endParaRPr lang="en-US"/>
          </a:p>
        </p:txBody>
      </p:sp>
    </p:spTree>
    <p:extLst>
      <p:ext uri="{BB962C8B-B14F-4D97-AF65-F5344CB8AC3E}">
        <p14:creationId xmlns:p14="http://schemas.microsoft.com/office/powerpoint/2010/main" val="426033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Wyoming Lottery Corporation</a:t>
            </a:r>
            <a:endParaRPr lang="en-US"/>
          </a:p>
        </p:txBody>
      </p:sp>
      <p:sp>
        <p:nvSpPr>
          <p:cNvPr id="9" name="Slide Number Placeholder 8"/>
          <p:cNvSpPr>
            <a:spLocks noGrp="1"/>
          </p:cNvSpPr>
          <p:nvPr>
            <p:ph type="sldNum" sz="quarter" idx="12"/>
          </p:nvPr>
        </p:nvSpPr>
        <p:spPr/>
        <p:txBody>
          <a:bodyPr/>
          <a:lstStyle/>
          <a:p>
            <a:fld id="{88800806-DDB5-45EA-A68E-AB3785D8F795}" type="slidenum">
              <a:rPr lang="en-US" smtClean="0"/>
              <a:t>‹#›</a:t>
            </a:fld>
            <a:endParaRPr lang="en-US"/>
          </a:p>
        </p:txBody>
      </p:sp>
    </p:spTree>
    <p:extLst>
      <p:ext uri="{BB962C8B-B14F-4D97-AF65-F5344CB8AC3E}">
        <p14:creationId xmlns:p14="http://schemas.microsoft.com/office/powerpoint/2010/main" val="216838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Wyoming Lottery Corporation</a:t>
            </a:r>
            <a:endParaRPr lang="en-US"/>
          </a:p>
        </p:txBody>
      </p:sp>
      <p:sp>
        <p:nvSpPr>
          <p:cNvPr id="5" name="Slide Number Placeholder 4"/>
          <p:cNvSpPr>
            <a:spLocks noGrp="1"/>
          </p:cNvSpPr>
          <p:nvPr>
            <p:ph type="sldNum" sz="quarter" idx="12"/>
          </p:nvPr>
        </p:nvSpPr>
        <p:spPr/>
        <p:txBody>
          <a:bodyPr/>
          <a:lstStyle/>
          <a:p>
            <a:fld id="{88800806-DDB5-45EA-A68E-AB3785D8F795}" type="slidenum">
              <a:rPr lang="en-US" smtClean="0"/>
              <a:t>‹#›</a:t>
            </a:fld>
            <a:endParaRPr lang="en-US"/>
          </a:p>
        </p:txBody>
      </p:sp>
    </p:spTree>
    <p:extLst>
      <p:ext uri="{BB962C8B-B14F-4D97-AF65-F5344CB8AC3E}">
        <p14:creationId xmlns:p14="http://schemas.microsoft.com/office/powerpoint/2010/main" val="343816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Wyoming Lottery Corporation</a:t>
            </a:r>
            <a:endParaRPr lang="en-US"/>
          </a:p>
        </p:txBody>
      </p:sp>
      <p:sp>
        <p:nvSpPr>
          <p:cNvPr id="4" name="Slide Number Placeholder 3"/>
          <p:cNvSpPr>
            <a:spLocks noGrp="1"/>
          </p:cNvSpPr>
          <p:nvPr>
            <p:ph type="sldNum" sz="quarter" idx="12"/>
          </p:nvPr>
        </p:nvSpPr>
        <p:spPr/>
        <p:txBody>
          <a:bodyPr/>
          <a:lstStyle/>
          <a:p>
            <a:fld id="{88800806-DDB5-45EA-A68E-AB3785D8F795}" type="slidenum">
              <a:rPr lang="en-US" smtClean="0"/>
              <a:t>‹#›</a:t>
            </a:fld>
            <a:endParaRPr lang="en-US"/>
          </a:p>
        </p:txBody>
      </p:sp>
    </p:spTree>
    <p:extLst>
      <p:ext uri="{BB962C8B-B14F-4D97-AF65-F5344CB8AC3E}">
        <p14:creationId xmlns:p14="http://schemas.microsoft.com/office/powerpoint/2010/main" val="67494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Wyoming Lottery Corporation</a:t>
            </a:r>
            <a:endParaRPr lang="en-US"/>
          </a:p>
        </p:txBody>
      </p:sp>
      <p:sp>
        <p:nvSpPr>
          <p:cNvPr id="7" name="Slide Number Placeholder 6"/>
          <p:cNvSpPr>
            <a:spLocks noGrp="1"/>
          </p:cNvSpPr>
          <p:nvPr>
            <p:ph type="sldNum" sz="quarter" idx="12"/>
          </p:nvPr>
        </p:nvSpPr>
        <p:spPr/>
        <p:txBody>
          <a:bodyPr/>
          <a:lstStyle/>
          <a:p>
            <a:fld id="{88800806-DDB5-45EA-A68E-AB3785D8F795}" type="slidenum">
              <a:rPr lang="en-US" smtClean="0"/>
              <a:t>‹#›</a:t>
            </a:fld>
            <a:endParaRPr lang="en-US"/>
          </a:p>
        </p:txBody>
      </p:sp>
    </p:spTree>
    <p:extLst>
      <p:ext uri="{BB962C8B-B14F-4D97-AF65-F5344CB8AC3E}">
        <p14:creationId xmlns:p14="http://schemas.microsoft.com/office/powerpoint/2010/main" val="85674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Wyoming Lottery Corporation</a:t>
            </a:r>
            <a:endParaRPr lang="en-US"/>
          </a:p>
        </p:txBody>
      </p:sp>
      <p:sp>
        <p:nvSpPr>
          <p:cNvPr id="7" name="Slide Number Placeholder 6"/>
          <p:cNvSpPr>
            <a:spLocks noGrp="1"/>
          </p:cNvSpPr>
          <p:nvPr>
            <p:ph type="sldNum" sz="quarter" idx="12"/>
          </p:nvPr>
        </p:nvSpPr>
        <p:spPr/>
        <p:txBody>
          <a:bodyPr/>
          <a:lstStyle/>
          <a:p>
            <a:fld id="{88800806-DDB5-45EA-A68E-AB3785D8F795}" type="slidenum">
              <a:rPr lang="en-US" smtClean="0"/>
              <a:t>‹#›</a:t>
            </a:fld>
            <a:endParaRPr lang="en-US"/>
          </a:p>
        </p:txBody>
      </p:sp>
    </p:spTree>
    <p:extLst>
      <p:ext uri="{BB962C8B-B14F-4D97-AF65-F5344CB8AC3E}">
        <p14:creationId xmlns:p14="http://schemas.microsoft.com/office/powerpoint/2010/main" val="286607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Wyoming Lottery Corporation</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00806-DDB5-45EA-A68E-AB3785D8F795}" type="slidenum">
              <a:rPr lang="en-US" smtClean="0"/>
              <a:t>‹#›</a:t>
            </a:fld>
            <a:endParaRPr lang="en-US"/>
          </a:p>
        </p:txBody>
      </p:sp>
    </p:spTree>
    <p:extLst>
      <p:ext uri="{BB962C8B-B14F-4D97-AF65-F5344CB8AC3E}">
        <p14:creationId xmlns:p14="http://schemas.microsoft.com/office/powerpoint/2010/main" val="1077706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4588" y="498603"/>
            <a:ext cx="10762825" cy="461665"/>
          </a:xfrm>
          <a:prstGeom prst="rect">
            <a:avLst/>
          </a:prstGeom>
        </p:spPr>
        <p:txBody>
          <a:bodyPr wrap="square" lIns="0" tIns="0" rIns="0" bIns="0">
            <a:spAutoFit/>
          </a:bodyPr>
          <a:lstStyle>
            <a:lvl1pPr>
              <a:defRPr sz="3000" b="1" i="0">
                <a:solidFill>
                  <a:srgbClr val="007DC3"/>
                </a:solidFill>
                <a:latin typeface="Cambria Math"/>
                <a:cs typeface="Cambria Math"/>
              </a:defRPr>
            </a:lvl1pPr>
          </a:lstStyle>
          <a:p>
            <a:endParaRPr/>
          </a:p>
        </p:txBody>
      </p:sp>
      <p:sp>
        <p:nvSpPr>
          <p:cNvPr id="3" name="Holder 3"/>
          <p:cNvSpPr>
            <a:spLocks noGrp="1"/>
          </p:cNvSpPr>
          <p:nvPr>
            <p:ph type="body" idx="1"/>
          </p:nvPr>
        </p:nvSpPr>
        <p:spPr>
          <a:xfrm>
            <a:off x="846667" y="1906651"/>
            <a:ext cx="10498667" cy="338554"/>
          </a:xfrm>
          <a:prstGeom prst="rect">
            <a:avLst/>
          </a:prstGeom>
        </p:spPr>
        <p:txBody>
          <a:bodyPr wrap="square" lIns="0" tIns="0" rIns="0" bIns="0">
            <a:spAutoFit/>
          </a:bodyPr>
          <a:lstStyle>
            <a:lvl1pPr>
              <a:defRPr sz="2200" b="1" i="0">
                <a:solidFill>
                  <a:schemeClr val="bg1"/>
                </a:solidFill>
                <a:latin typeface="Cambria Math"/>
                <a:cs typeface="Cambria Math"/>
              </a:defRPr>
            </a:lvl1pPr>
          </a:lstStyle>
          <a:p>
            <a:endParaRPr/>
          </a:p>
        </p:txBody>
      </p:sp>
      <p:sp>
        <p:nvSpPr>
          <p:cNvPr id="4" name="Holder 4"/>
          <p:cNvSpPr>
            <a:spLocks noGrp="1"/>
          </p:cNvSpPr>
          <p:nvPr>
            <p:ph type="ftr" sz="quarter" idx="5"/>
          </p:nvPr>
        </p:nvSpPr>
        <p:spPr>
          <a:xfrm>
            <a:off x="592667" y="6375985"/>
            <a:ext cx="3317240" cy="153888"/>
          </a:xfrm>
          <a:prstGeom prst="rect">
            <a:avLst/>
          </a:prstGeom>
        </p:spPr>
        <p:txBody>
          <a:bodyPr wrap="square" lIns="0" tIns="0" rIns="0" bIns="0">
            <a:spAutoFit/>
          </a:bodyPr>
          <a:lstStyle>
            <a:lvl1pPr>
              <a:defRPr sz="1100" b="0" i="0">
                <a:solidFill>
                  <a:schemeClr val="bg1"/>
                </a:solidFill>
                <a:latin typeface="Arial"/>
                <a:cs typeface="Arial"/>
              </a:defRPr>
            </a:lvl1pPr>
          </a:lstStyle>
          <a:p>
            <a:pPr marL="12700">
              <a:lnSpc>
                <a:spcPts val="1215"/>
              </a:lnSpc>
            </a:pPr>
            <a:r>
              <a:rPr lang="en-US" spc="-5" smtClean="0">
                <a:solidFill>
                  <a:prstClr val="white"/>
                </a:solidFill>
              </a:rPr>
              <a:t>WYOMING </a:t>
            </a:r>
            <a:r>
              <a:rPr lang="en-US" smtClean="0">
                <a:solidFill>
                  <a:prstClr val="white"/>
                </a:solidFill>
              </a:rPr>
              <a:t>LOTTERY</a:t>
            </a:r>
            <a:r>
              <a:rPr lang="en-US" spc="-65" smtClean="0">
                <a:solidFill>
                  <a:prstClr val="white"/>
                </a:solidFill>
              </a:rPr>
              <a:t> </a:t>
            </a:r>
            <a:r>
              <a:rPr lang="en-US" spc="-5" smtClean="0">
                <a:solidFill>
                  <a:prstClr val="white"/>
                </a:solidFill>
              </a:rPr>
              <a:t>CORPORATION</a:t>
            </a:r>
            <a:endParaRPr lang="en-US" spc="-5" dirty="0">
              <a:solidFill>
                <a:prstClr val="white"/>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75ABDE1B-DDB4-473B-A9F3-C5419F170FBB}" type="datetime1">
              <a:rPr lang="en-US" smtClean="0">
                <a:solidFill>
                  <a:prstClr val="black">
                    <a:tint val="75000"/>
                  </a:prstClr>
                </a:solidFill>
              </a:rPr>
              <a:pPr/>
              <a:t>9/9/2016</a:t>
            </a:fld>
            <a:endParaRPr lang="en-US">
              <a:solidFill>
                <a:prstClr val="black">
                  <a:tint val="75000"/>
                </a:prstClr>
              </a:solidFill>
            </a:endParaRPr>
          </a:p>
        </p:txBody>
      </p:sp>
      <p:sp>
        <p:nvSpPr>
          <p:cNvPr id="6" name="Holder 6"/>
          <p:cNvSpPr>
            <a:spLocks noGrp="1"/>
          </p:cNvSpPr>
          <p:nvPr>
            <p:ph type="sldNum" sz="quarter" idx="7"/>
          </p:nvPr>
        </p:nvSpPr>
        <p:spPr>
          <a:xfrm>
            <a:off x="10790937" y="6375986"/>
            <a:ext cx="827193" cy="153888"/>
          </a:xfrm>
          <a:prstGeom prst="rect">
            <a:avLst/>
          </a:prstGeom>
        </p:spPr>
        <p:txBody>
          <a:bodyPr wrap="square" lIns="0" tIns="0" rIns="0" bIns="0">
            <a:spAutoFit/>
          </a:bodyPr>
          <a:lstStyle>
            <a:lvl1pPr>
              <a:defRPr sz="1100" b="0" i="0">
                <a:solidFill>
                  <a:schemeClr val="bg1"/>
                </a:solidFill>
                <a:latin typeface="Arial"/>
                <a:cs typeface="Arial"/>
              </a:defRPr>
            </a:lvl1pPr>
          </a:lstStyle>
          <a:p>
            <a:pPr marL="90170">
              <a:lnSpc>
                <a:spcPts val="1215"/>
              </a:lnSpc>
            </a:pPr>
            <a:r>
              <a:rPr lang="en-US" spc="-5" smtClean="0">
                <a:solidFill>
                  <a:prstClr val="white"/>
                </a:solidFill>
              </a:rPr>
              <a:t>PAGE</a:t>
            </a:r>
            <a:r>
              <a:rPr lang="en-US" spc="-95" smtClean="0">
                <a:solidFill>
                  <a:prstClr val="white"/>
                </a:solidFill>
              </a:rPr>
              <a:t> </a:t>
            </a:r>
            <a:fld id="{81D60167-4931-47E6-BA6A-407CBD079E47}" type="slidenum">
              <a:rPr smtClean="0">
                <a:solidFill>
                  <a:prstClr val="white"/>
                </a:solidFill>
              </a:rPr>
              <a:pPr marL="90170">
                <a:lnSpc>
                  <a:spcPts val="1215"/>
                </a:lnSpc>
              </a:pPr>
              <a:t>‹#›</a:t>
            </a:fld>
            <a:endParaRPr dirty="0">
              <a:solidFill>
                <a:prstClr val="white"/>
              </a:solidFill>
            </a:endParaRPr>
          </a:p>
        </p:txBody>
      </p:sp>
    </p:spTree>
    <p:extLst>
      <p:ext uri="{BB962C8B-B14F-4D97-AF65-F5344CB8AC3E}">
        <p14:creationId xmlns:p14="http://schemas.microsoft.com/office/powerpoint/2010/main" val="42769254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www.nationsonline.org/oneworld/map/USA/utah_map.htm" TargetMode="External"/><Relationship Id="rId3" Type="http://schemas.openxmlformats.org/officeDocument/2006/relationships/image" Target="../media/image8.png"/><Relationship Id="rId7" Type="http://schemas.openxmlformats.org/officeDocument/2006/relationships/hyperlink" Target="http://www.nationsonline.org/oneworld/map/USA/colorado_map.ht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www.nationsonline.org/oneworld/map/USA/nebraska_map.htm" TargetMode="External"/><Relationship Id="rId11" Type="http://schemas.openxmlformats.org/officeDocument/2006/relationships/hyperlink" Target="http://www.nationsonline.org/oneworld/US-states-population.htm" TargetMode="External"/><Relationship Id="rId5" Type="http://schemas.openxmlformats.org/officeDocument/2006/relationships/hyperlink" Target="http://www.nationsonline.org/oneworld/map/USA/south_dakota_map.htm" TargetMode="External"/><Relationship Id="rId10" Type="http://schemas.openxmlformats.org/officeDocument/2006/relationships/hyperlink" Target="http://www.nationsonline.org/oneworld/US-states-by-area.htm" TargetMode="External"/><Relationship Id="rId4" Type="http://schemas.openxmlformats.org/officeDocument/2006/relationships/hyperlink" Target="http://www.nationsonline.org/oneworld/map/USA/montana_map.htm" TargetMode="External"/><Relationship Id="rId9" Type="http://schemas.openxmlformats.org/officeDocument/2006/relationships/hyperlink" Target="http://www.nationsonline.org/oneworld/map/USA/idaho_map.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275148" y="533482"/>
            <a:ext cx="6033610" cy="478789"/>
          </a:xfrm>
          <a:prstGeom prst="rect">
            <a:avLst/>
          </a:prstGeom>
        </p:spPr>
        <p:txBody>
          <a:bodyPr vert="horz" wrap="square" lIns="0" tIns="0" rIns="0" bIns="0" rtlCol="0">
            <a:spAutoFit/>
          </a:bodyPr>
          <a:lstStyle/>
          <a:p>
            <a:pPr marL="12700"/>
            <a:r>
              <a:rPr spc="-25" dirty="0"/>
              <a:t>WYOMING </a:t>
            </a:r>
            <a:r>
              <a:rPr spc="-35" dirty="0"/>
              <a:t>LOTTERY</a:t>
            </a:r>
            <a:r>
              <a:rPr spc="45" dirty="0"/>
              <a:t> </a:t>
            </a:r>
            <a:r>
              <a:rPr spc="-25" dirty="0"/>
              <a:t>CORPORATION</a:t>
            </a:r>
          </a:p>
        </p:txBody>
      </p:sp>
      <p:sp>
        <p:nvSpPr>
          <p:cNvPr id="3" name="object 3"/>
          <p:cNvSpPr txBox="1"/>
          <p:nvPr/>
        </p:nvSpPr>
        <p:spPr>
          <a:xfrm>
            <a:off x="3995759" y="1823358"/>
            <a:ext cx="4592387" cy="1329595"/>
          </a:xfrm>
          <a:prstGeom prst="rect">
            <a:avLst/>
          </a:prstGeom>
        </p:spPr>
        <p:txBody>
          <a:bodyPr vert="horz" wrap="square" lIns="0" tIns="0" rIns="0" bIns="0" rtlCol="0">
            <a:spAutoFit/>
          </a:bodyPr>
          <a:lstStyle/>
          <a:p>
            <a:pPr marL="12700" marR="5080" algn="ctr">
              <a:lnSpc>
                <a:spcPct val="120000"/>
              </a:lnSpc>
            </a:pPr>
            <a:r>
              <a:rPr lang="en-US" sz="3600" b="1" spc="-5" dirty="0" smtClean="0">
                <a:solidFill>
                  <a:srgbClr val="FFFFFF"/>
                </a:solidFill>
                <a:latin typeface="Arial"/>
                <a:cs typeface="Arial"/>
              </a:rPr>
              <a:t>PGRI Conference</a:t>
            </a:r>
          </a:p>
          <a:p>
            <a:pPr marL="12700" marR="5080" algn="ctr">
              <a:lnSpc>
                <a:spcPct val="120000"/>
              </a:lnSpc>
            </a:pPr>
            <a:r>
              <a:rPr lang="en-US" sz="3600" b="1" spc="-5" dirty="0" smtClean="0">
                <a:solidFill>
                  <a:srgbClr val="FFFFFF"/>
                </a:solidFill>
                <a:latin typeface="Arial"/>
                <a:cs typeface="Arial"/>
              </a:rPr>
              <a:t>September 13</a:t>
            </a:r>
            <a:r>
              <a:rPr sz="3600" b="1" spc="-5" dirty="0" smtClean="0">
                <a:solidFill>
                  <a:srgbClr val="FFFFFF"/>
                </a:solidFill>
                <a:latin typeface="Arial"/>
                <a:cs typeface="Arial"/>
              </a:rPr>
              <a:t>,</a:t>
            </a:r>
            <a:r>
              <a:rPr sz="3600" b="1" spc="-60" dirty="0" smtClean="0">
                <a:solidFill>
                  <a:srgbClr val="FFFFFF"/>
                </a:solidFill>
                <a:latin typeface="Arial"/>
                <a:cs typeface="Arial"/>
              </a:rPr>
              <a:t> </a:t>
            </a:r>
            <a:r>
              <a:rPr sz="3600" b="1" spc="-5" dirty="0">
                <a:solidFill>
                  <a:srgbClr val="FFFFFF"/>
                </a:solidFill>
                <a:latin typeface="Arial"/>
                <a:cs typeface="Arial"/>
              </a:rPr>
              <a:t>2016</a:t>
            </a:r>
            <a:endParaRPr sz="3600" dirty="0">
              <a:solidFill>
                <a:prstClr val="black"/>
              </a:solidFill>
              <a:latin typeface="Arial"/>
              <a:cs typeface="Arial"/>
            </a:endParaRPr>
          </a:p>
        </p:txBody>
      </p:sp>
      <p:sp>
        <p:nvSpPr>
          <p:cNvPr id="4" name="TextBox 3"/>
          <p:cNvSpPr txBox="1"/>
          <p:nvPr/>
        </p:nvSpPr>
        <p:spPr>
          <a:xfrm>
            <a:off x="5073990" y="3822356"/>
            <a:ext cx="2435923" cy="954107"/>
          </a:xfrm>
          <a:prstGeom prst="rect">
            <a:avLst/>
          </a:prstGeom>
          <a:noFill/>
        </p:spPr>
        <p:txBody>
          <a:bodyPr wrap="none" rtlCol="0">
            <a:spAutoFit/>
          </a:bodyPr>
          <a:lstStyle/>
          <a:p>
            <a:pPr algn="ctr"/>
            <a:r>
              <a:rPr lang="en-US" sz="2800" dirty="0" smtClean="0">
                <a:solidFill>
                  <a:schemeClr val="bg1"/>
                </a:solidFill>
              </a:rPr>
              <a:t>Presented by:</a:t>
            </a:r>
          </a:p>
          <a:p>
            <a:pPr algn="ctr"/>
            <a:r>
              <a:rPr lang="en-US" sz="2800" dirty="0" smtClean="0">
                <a:solidFill>
                  <a:schemeClr val="bg1"/>
                </a:solidFill>
              </a:rPr>
              <a:t>Jon Clontz, CEO</a:t>
            </a:r>
            <a:endParaRPr lang="en-US" sz="2800" dirty="0">
              <a:solidFill>
                <a:schemeClr val="bg1"/>
              </a:solidFill>
            </a:endParaRPr>
          </a:p>
        </p:txBody>
      </p:sp>
    </p:spTree>
    <p:extLst>
      <p:ext uri="{BB962C8B-B14F-4D97-AF65-F5344CB8AC3E}">
        <p14:creationId xmlns:p14="http://schemas.microsoft.com/office/powerpoint/2010/main" val="3090982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85300" y="2510270"/>
            <a:ext cx="4621401" cy="1013041"/>
          </a:xfrm>
        </p:spPr>
        <p:txBody>
          <a:bodyPr/>
          <a:lstStyle/>
          <a:p>
            <a:r>
              <a:rPr lang="en-US" sz="5400" dirty="0">
                <a:solidFill>
                  <a:schemeClr val="bg1"/>
                </a:solidFill>
                <a:latin typeface="Calisto MT" panose="02040603050505030304" pitchFamily="18" charset="0"/>
              </a:rPr>
              <a:t>Questions?</a:t>
            </a:r>
          </a:p>
        </p:txBody>
      </p:sp>
    </p:spTree>
    <p:extLst>
      <p:ext uri="{BB962C8B-B14F-4D97-AF65-F5344CB8AC3E}">
        <p14:creationId xmlns:p14="http://schemas.microsoft.com/office/powerpoint/2010/main" val="211175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506097" y="6398826"/>
            <a:ext cx="2895600" cy="223838"/>
          </a:xfrm>
        </p:spPr>
        <p:txBody>
          <a:bodyPr/>
          <a:lstStyle/>
          <a:p>
            <a:r>
              <a:rPr lang="en-US" dirty="0" smtClean="0"/>
              <a:t>Wyoming Lottery Corporation</a:t>
            </a:r>
            <a:endParaRPr lang="en-US" dirty="0"/>
          </a:p>
        </p:txBody>
      </p:sp>
      <p:pic>
        <p:nvPicPr>
          <p:cNvPr id="3" name="Picture 2"/>
          <p:cNvPicPr>
            <a:picLocks noChangeAspect="1"/>
          </p:cNvPicPr>
          <p:nvPr/>
        </p:nvPicPr>
        <p:blipFill>
          <a:blip r:embed="rId3"/>
          <a:stretch>
            <a:fillRect/>
          </a:stretch>
        </p:blipFill>
        <p:spPr>
          <a:xfrm>
            <a:off x="371505" y="456866"/>
            <a:ext cx="8096190" cy="5779509"/>
          </a:xfrm>
          <a:prstGeom prst="rect">
            <a:avLst/>
          </a:prstGeom>
        </p:spPr>
      </p:pic>
      <p:sp>
        <p:nvSpPr>
          <p:cNvPr id="9" name="TextBox 8"/>
          <p:cNvSpPr txBox="1"/>
          <p:nvPr/>
        </p:nvSpPr>
        <p:spPr>
          <a:xfrm>
            <a:off x="9003957" y="916315"/>
            <a:ext cx="2817339" cy="4801314"/>
          </a:xfrm>
          <a:prstGeom prst="rect">
            <a:avLst/>
          </a:prstGeom>
          <a:solidFill>
            <a:schemeClr val="bg1"/>
          </a:solidFill>
        </p:spPr>
        <p:txBody>
          <a:bodyPr wrap="square" rtlCol="0">
            <a:spAutoFit/>
          </a:bodyPr>
          <a:lstStyle/>
          <a:p>
            <a:r>
              <a:rPr lang="en-US" dirty="0"/>
              <a:t>Wyoming is bordered by </a:t>
            </a:r>
            <a:r>
              <a:rPr lang="en-US" dirty="0">
                <a:hlinkClick r:id="rId4"/>
              </a:rPr>
              <a:t>Montana</a:t>
            </a:r>
            <a:r>
              <a:rPr lang="en-US" dirty="0"/>
              <a:t>, </a:t>
            </a:r>
            <a:r>
              <a:rPr lang="en-US" dirty="0">
                <a:hlinkClick r:id="rId5"/>
              </a:rPr>
              <a:t>South Dakota</a:t>
            </a:r>
            <a:r>
              <a:rPr lang="en-US" dirty="0"/>
              <a:t>, </a:t>
            </a:r>
            <a:r>
              <a:rPr lang="en-US" dirty="0">
                <a:hlinkClick r:id="rId6"/>
              </a:rPr>
              <a:t>Nebraska</a:t>
            </a:r>
            <a:r>
              <a:rPr lang="en-US" dirty="0"/>
              <a:t>, </a:t>
            </a:r>
            <a:r>
              <a:rPr lang="en-US" dirty="0">
                <a:hlinkClick r:id="rId7"/>
              </a:rPr>
              <a:t>Colorado</a:t>
            </a:r>
            <a:r>
              <a:rPr lang="en-US" dirty="0"/>
              <a:t>, </a:t>
            </a:r>
            <a:r>
              <a:rPr lang="en-US" dirty="0">
                <a:hlinkClick r:id="rId8"/>
              </a:rPr>
              <a:t>Utah</a:t>
            </a:r>
            <a:r>
              <a:rPr lang="en-US" dirty="0"/>
              <a:t>, and </a:t>
            </a:r>
            <a:r>
              <a:rPr lang="en-US" dirty="0">
                <a:hlinkClick r:id="rId9"/>
              </a:rPr>
              <a:t>Idaho</a:t>
            </a:r>
            <a:r>
              <a:rPr lang="en-US" dirty="0"/>
              <a:t>. </a:t>
            </a:r>
            <a:r>
              <a:rPr lang="en-US" dirty="0" smtClean="0"/>
              <a:t/>
            </a:r>
            <a:br>
              <a:rPr lang="en-US" dirty="0" smtClean="0"/>
            </a:br>
            <a:r>
              <a:rPr lang="en-US" dirty="0" smtClean="0"/>
              <a:t/>
            </a:r>
            <a:br>
              <a:rPr lang="en-US" dirty="0" smtClean="0"/>
            </a:br>
            <a:r>
              <a:rPr lang="en-US" dirty="0" smtClean="0"/>
              <a:t>It </a:t>
            </a:r>
            <a:r>
              <a:rPr lang="en-US" dirty="0"/>
              <a:t>is the tenth largest state in the United States with a total </a:t>
            </a:r>
            <a:r>
              <a:rPr lang="en-US" dirty="0">
                <a:hlinkClick r:id="rId10" tooltip="US states by area"/>
              </a:rPr>
              <a:t>area</a:t>
            </a:r>
            <a:r>
              <a:rPr lang="en-US" dirty="0"/>
              <a:t> of 97,818 square </a:t>
            </a:r>
            <a:r>
              <a:rPr lang="en-US" dirty="0" smtClean="0"/>
              <a:t>miles.</a:t>
            </a:r>
            <a:br>
              <a:rPr lang="en-US" dirty="0" smtClean="0"/>
            </a:br>
            <a:r>
              <a:rPr lang="en-US" dirty="0" smtClean="0"/>
              <a:t/>
            </a:r>
            <a:br>
              <a:rPr lang="en-US" dirty="0" smtClean="0"/>
            </a:br>
            <a:r>
              <a:rPr lang="en-US" dirty="0"/>
              <a:t>Wyoming's </a:t>
            </a:r>
            <a:r>
              <a:rPr lang="en-US" dirty="0">
                <a:hlinkClick r:id="rId11"/>
              </a:rPr>
              <a:t>population rank</a:t>
            </a:r>
            <a:r>
              <a:rPr lang="en-US" dirty="0"/>
              <a:t> is 50th, with about </a:t>
            </a:r>
            <a:r>
              <a:rPr lang="en-US" dirty="0" smtClean="0"/>
              <a:t>586,000 </a:t>
            </a:r>
            <a:r>
              <a:rPr lang="en-US" dirty="0"/>
              <a:t>inhabitants (in 2015 est.), making it the least populated state in the US. Wyoming is made up of 23 counties.</a:t>
            </a:r>
          </a:p>
        </p:txBody>
      </p:sp>
    </p:spTree>
    <p:extLst>
      <p:ext uri="{BB962C8B-B14F-4D97-AF65-F5344CB8AC3E}">
        <p14:creationId xmlns:p14="http://schemas.microsoft.com/office/powerpoint/2010/main" val="1774940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726989" y="1520096"/>
            <a:ext cx="8458200" cy="50188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20000"/>
              </a:spcBef>
              <a:defRPr/>
            </a:pPr>
            <a:r>
              <a:rPr lang="en-US" sz="2400" b="1" u="sng" dirty="0" smtClean="0">
                <a:solidFill>
                  <a:schemeClr val="bg1"/>
                </a:solidFill>
                <a:latin typeface="Arial" pitchFamily="34" charset="0"/>
                <a:cs typeface="Arial" pitchFamily="34" charset="0"/>
              </a:rPr>
              <a:t>Geographical</a:t>
            </a:r>
          </a:p>
          <a:p>
            <a:pPr marL="342900" indent="-342900">
              <a:lnSpc>
                <a:spcPct val="80000"/>
              </a:lnSpc>
              <a:spcBef>
                <a:spcPct val="20000"/>
              </a:spcBef>
              <a:buFont typeface="Arial" panose="020B0604020202020204" pitchFamily="34" charset="0"/>
              <a:buChar char="•"/>
              <a:defRPr/>
            </a:pPr>
            <a:r>
              <a:rPr lang="en-US" sz="2000" dirty="0" smtClean="0">
                <a:solidFill>
                  <a:schemeClr val="bg1"/>
                </a:solidFill>
                <a:latin typeface="Arial" pitchFamily="34" charset="0"/>
                <a:cs typeface="Arial" pitchFamily="34" charset="0"/>
              </a:rPr>
              <a:t>Lowest population in the nation</a:t>
            </a:r>
          </a:p>
          <a:p>
            <a:pPr marL="342900" indent="-342900">
              <a:lnSpc>
                <a:spcPct val="80000"/>
              </a:lnSpc>
              <a:spcBef>
                <a:spcPct val="20000"/>
              </a:spcBef>
              <a:defRPr/>
            </a:pPr>
            <a:r>
              <a:rPr lang="en-US" sz="2000" dirty="0" smtClean="0">
                <a:solidFill>
                  <a:schemeClr val="bg1"/>
                </a:solidFill>
                <a:latin typeface="Arial" pitchFamily="34" charset="0"/>
                <a:cs typeface="Arial" pitchFamily="34" charset="0"/>
              </a:rPr>
              <a:t>       *Only 5 cities larger than </a:t>
            </a:r>
            <a:r>
              <a:rPr lang="en-US" sz="2000" smtClean="0">
                <a:solidFill>
                  <a:schemeClr val="bg1"/>
                </a:solidFill>
                <a:latin typeface="Arial" pitchFamily="34" charset="0"/>
                <a:cs typeface="Arial" pitchFamily="34" charset="0"/>
              </a:rPr>
              <a:t>20,000 people</a:t>
            </a:r>
            <a:endParaRPr lang="en-US" sz="2000" dirty="0" smtClean="0">
              <a:solidFill>
                <a:schemeClr val="bg1"/>
              </a:solidFill>
              <a:latin typeface="Arial" pitchFamily="34" charset="0"/>
              <a:cs typeface="Arial" pitchFamily="34" charset="0"/>
            </a:endParaRPr>
          </a:p>
          <a:p>
            <a:pPr marL="342900" indent="-342900">
              <a:lnSpc>
                <a:spcPct val="80000"/>
              </a:lnSpc>
              <a:spcBef>
                <a:spcPct val="20000"/>
              </a:spcBef>
              <a:buFont typeface="Arial" panose="020B0604020202020204" pitchFamily="34" charset="0"/>
              <a:buChar char="•"/>
              <a:defRPr/>
            </a:pPr>
            <a:r>
              <a:rPr lang="en-US" sz="2000" dirty="0" smtClean="0">
                <a:solidFill>
                  <a:schemeClr val="bg1"/>
                </a:solidFill>
                <a:latin typeface="Arial" pitchFamily="34" charset="0"/>
                <a:cs typeface="Arial" pitchFamily="34" charset="0"/>
              </a:rPr>
              <a:t>48% of land owned by US Government; 6% by State</a:t>
            </a:r>
          </a:p>
          <a:p>
            <a:pPr marL="342900" indent="-342900">
              <a:lnSpc>
                <a:spcPct val="80000"/>
              </a:lnSpc>
              <a:spcBef>
                <a:spcPct val="20000"/>
              </a:spcBef>
              <a:buFont typeface="Arial" panose="020B0604020202020204" pitchFamily="34" charset="0"/>
              <a:buChar char="•"/>
              <a:defRPr/>
            </a:pPr>
            <a:r>
              <a:rPr lang="en-US" sz="2000" dirty="0" smtClean="0">
                <a:solidFill>
                  <a:schemeClr val="bg1"/>
                </a:solidFill>
                <a:latin typeface="Arial" pitchFamily="34" charset="0"/>
                <a:cs typeface="Arial" pitchFamily="34" charset="0"/>
              </a:rPr>
              <a:t>Average distance between cities is 54 miles</a:t>
            </a:r>
          </a:p>
          <a:p>
            <a:pPr>
              <a:lnSpc>
                <a:spcPct val="80000"/>
              </a:lnSpc>
              <a:spcBef>
                <a:spcPct val="20000"/>
              </a:spcBef>
              <a:defRPr/>
            </a:pPr>
            <a:r>
              <a:rPr lang="en-US" sz="2400" dirty="0" smtClean="0">
                <a:solidFill>
                  <a:schemeClr val="bg1"/>
                </a:solidFill>
                <a:latin typeface="Arial" pitchFamily="34" charset="0"/>
                <a:cs typeface="Arial" pitchFamily="34" charset="0"/>
              </a:rPr>
              <a:t/>
            </a:r>
            <a:br>
              <a:rPr lang="en-US" sz="2400" dirty="0" smtClean="0">
                <a:solidFill>
                  <a:schemeClr val="bg1"/>
                </a:solidFill>
                <a:latin typeface="Arial" pitchFamily="34" charset="0"/>
                <a:cs typeface="Arial" pitchFamily="34" charset="0"/>
              </a:rPr>
            </a:br>
            <a:r>
              <a:rPr lang="en-US" sz="2400" b="1" u="sng" dirty="0" smtClean="0">
                <a:solidFill>
                  <a:schemeClr val="bg1"/>
                </a:solidFill>
                <a:latin typeface="Arial" pitchFamily="34" charset="0"/>
                <a:cs typeface="Arial" pitchFamily="34" charset="0"/>
              </a:rPr>
              <a:t>Demographic</a:t>
            </a:r>
          </a:p>
          <a:p>
            <a:pPr marL="342900" indent="-342900">
              <a:lnSpc>
                <a:spcPct val="80000"/>
              </a:lnSpc>
              <a:spcBef>
                <a:spcPct val="20000"/>
              </a:spcBef>
              <a:buFont typeface="Arial" panose="020B0604020202020204" pitchFamily="34" charset="0"/>
              <a:buChar char="•"/>
              <a:defRPr/>
            </a:pPr>
            <a:r>
              <a:rPr lang="en-US" sz="2000" dirty="0" smtClean="0">
                <a:solidFill>
                  <a:schemeClr val="bg1"/>
                </a:solidFill>
                <a:latin typeface="Arial" pitchFamily="34" charset="0"/>
                <a:cs typeface="Arial" pitchFamily="34" charset="0"/>
              </a:rPr>
              <a:t>Persons under 5: 6.6%</a:t>
            </a:r>
          </a:p>
          <a:p>
            <a:pPr marL="342900" indent="-342900">
              <a:lnSpc>
                <a:spcPct val="80000"/>
              </a:lnSpc>
              <a:spcBef>
                <a:spcPct val="20000"/>
              </a:spcBef>
              <a:buFont typeface="Arial" panose="020B0604020202020204" pitchFamily="34" charset="0"/>
              <a:buChar char="•"/>
              <a:defRPr/>
            </a:pPr>
            <a:r>
              <a:rPr lang="en-US" sz="2000" dirty="0" smtClean="0">
                <a:solidFill>
                  <a:schemeClr val="bg1"/>
                </a:solidFill>
                <a:latin typeface="Arial" pitchFamily="34" charset="0"/>
                <a:cs typeface="Arial" pitchFamily="34" charset="0"/>
              </a:rPr>
              <a:t>Persons under 18: 23.7%</a:t>
            </a:r>
          </a:p>
          <a:p>
            <a:pPr marL="342900" indent="-342900">
              <a:lnSpc>
                <a:spcPct val="80000"/>
              </a:lnSpc>
              <a:spcBef>
                <a:spcPct val="20000"/>
              </a:spcBef>
              <a:buFont typeface="Arial" panose="020B0604020202020204" pitchFamily="34" charset="0"/>
              <a:buChar char="•"/>
              <a:defRPr/>
            </a:pPr>
            <a:r>
              <a:rPr lang="en-US" sz="2000" dirty="0" smtClean="0">
                <a:solidFill>
                  <a:schemeClr val="bg1"/>
                </a:solidFill>
                <a:latin typeface="Arial" pitchFamily="34" charset="0"/>
                <a:cs typeface="Arial" pitchFamily="34" charset="0"/>
              </a:rPr>
              <a:t>Persons over 65: 14.5%</a:t>
            </a:r>
          </a:p>
          <a:p>
            <a:pPr marL="342900" indent="-342900">
              <a:lnSpc>
                <a:spcPct val="80000"/>
              </a:lnSpc>
              <a:spcBef>
                <a:spcPct val="20000"/>
              </a:spcBef>
              <a:buFont typeface="Arial" panose="020B0604020202020204" pitchFamily="34" charset="0"/>
              <a:buChar char="•"/>
              <a:defRPr/>
            </a:pPr>
            <a:r>
              <a:rPr lang="en-US" sz="2000" dirty="0" smtClean="0">
                <a:solidFill>
                  <a:schemeClr val="bg1"/>
                </a:solidFill>
                <a:latin typeface="Arial" pitchFamily="34" charset="0"/>
                <a:cs typeface="Arial" pitchFamily="34" charset="0"/>
              </a:rPr>
              <a:t>Median household income (2010-2014): $58,252</a:t>
            </a:r>
          </a:p>
          <a:p>
            <a:pPr>
              <a:lnSpc>
                <a:spcPct val="80000"/>
              </a:lnSpc>
              <a:spcBef>
                <a:spcPct val="20000"/>
              </a:spcBef>
              <a:defRPr/>
            </a:pPr>
            <a:endParaRPr lang="en-US" sz="2400" dirty="0">
              <a:solidFill>
                <a:schemeClr val="bg1"/>
              </a:solidFill>
              <a:latin typeface="Arial" pitchFamily="34" charset="0"/>
              <a:cs typeface="Arial" pitchFamily="34" charset="0"/>
            </a:endParaRPr>
          </a:p>
          <a:p>
            <a:pPr>
              <a:lnSpc>
                <a:spcPct val="80000"/>
              </a:lnSpc>
              <a:spcBef>
                <a:spcPct val="20000"/>
              </a:spcBef>
              <a:defRPr/>
            </a:pPr>
            <a:r>
              <a:rPr lang="en-US" sz="2400" b="1" u="sng" dirty="0" smtClean="0">
                <a:solidFill>
                  <a:schemeClr val="bg1"/>
                </a:solidFill>
                <a:latin typeface="Arial" pitchFamily="34" charset="0"/>
                <a:cs typeface="Arial" pitchFamily="34" charset="0"/>
              </a:rPr>
              <a:t>Legislation </a:t>
            </a:r>
          </a:p>
          <a:p>
            <a:pPr marL="342900" indent="-342900">
              <a:lnSpc>
                <a:spcPct val="80000"/>
              </a:lnSpc>
              <a:spcBef>
                <a:spcPct val="20000"/>
              </a:spcBef>
              <a:buFont typeface="Arial" panose="020B0604020202020204" pitchFamily="34" charset="0"/>
              <a:buChar char="•"/>
              <a:defRPr/>
            </a:pPr>
            <a:r>
              <a:rPr lang="en-US" sz="2000" dirty="0" smtClean="0">
                <a:solidFill>
                  <a:schemeClr val="bg1"/>
                </a:solidFill>
                <a:latin typeface="Arial" pitchFamily="34" charset="0"/>
                <a:cs typeface="Arial" pitchFamily="34" charset="0"/>
              </a:rPr>
              <a:t>Statute change required to permit lottery sales at start-up</a:t>
            </a:r>
          </a:p>
          <a:p>
            <a:pPr marL="342900" indent="-342900">
              <a:lnSpc>
                <a:spcPct val="80000"/>
              </a:lnSpc>
              <a:spcBef>
                <a:spcPct val="20000"/>
              </a:spcBef>
              <a:buFont typeface="Arial" panose="020B0604020202020204" pitchFamily="34" charset="0"/>
              <a:buChar char="•"/>
              <a:defRPr/>
            </a:pPr>
            <a:r>
              <a:rPr lang="en-US" sz="2000" dirty="0" smtClean="0">
                <a:solidFill>
                  <a:schemeClr val="bg1"/>
                </a:solidFill>
                <a:latin typeface="Arial" pitchFamily="34" charset="0"/>
                <a:cs typeface="Arial" pitchFamily="34" charset="0"/>
              </a:rPr>
              <a:t>Stakeholder relationship development initially difficult</a:t>
            </a:r>
          </a:p>
          <a:p>
            <a:pPr marL="342900" indent="-342900">
              <a:lnSpc>
                <a:spcPct val="80000"/>
              </a:lnSpc>
              <a:spcBef>
                <a:spcPct val="20000"/>
              </a:spcBef>
              <a:defRPr/>
            </a:pPr>
            <a:endParaRPr lang="en-US" sz="1400" dirty="0">
              <a:latin typeface="Arial" pitchFamily="34" charset="0"/>
              <a:cs typeface="Arial" pitchFamily="34" charset="0"/>
            </a:endParaRPr>
          </a:p>
          <a:p>
            <a:pPr marL="342900" indent="-342900">
              <a:lnSpc>
                <a:spcPct val="80000"/>
              </a:lnSpc>
              <a:spcBef>
                <a:spcPct val="20000"/>
              </a:spcBef>
              <a:defRPr/>
            </a:pPr>
            <a:endParaRPr lang="en-US" sz="1400" dirty="0">
              <a:latin typeface="Arial" pitchFamily="34" charset="0"/>
              <a:cs typeface="Arial" pitchFamily="34" charset="0"/>
            </a:endParaRPr>
          </a:p>
          <a:p>
            <a:pPr>
              <a:lnSpc>
                <a:spcPct val="80000"/>
              </a:lnSpc>
              <a:spcBef>
                <a:spcPct val="20000"/>
              </a:spcBef>
              <a:defRPr/>
            </a:pPr>
            <a:r>
              <a:rPr lang="en-US" sz="1400" i="1" dirty="0">
                <a:latin typeface="Arial" pitchFamily="34" charset="0"/>
                <a:cs typeface="Arial" pitchFamily="34" charset="0"/>
              </a:rPr>
              <a:t>	</a:t>
            </a:r>
          </a:p>
          <a:p>
            <a:pPr>
              <a:lnSpc>
                <a:spcPct val="80000"/>
              </a:lnSpc>
              <a:spcBef>
                <a:spcPct val="20000"/>
              </a:spcBef>
              <a:defRPr/>
            </a:pPr>
            <a:r>
              <a:rPr lang="en-US" sz="1400" i="1" dirty="0">
                <a:latin typeface="Arial" pitchFamily="34" charset="0"/>
                <a:cs typeface="Arial" pitchFamily="34" charset="0"/>
              </a:rPr>
              <a:t>	</a:t>
            </a:r>
          </a:p>
          <a:p>
            <a:pPr marL="342900" indent="-342900" fontAlgn="base">
              <a:lnSpc>
                <a:spcPct val="80000"/>
              </a:lnSpc>
              <a:spcBef>
                <a:spcPct val="20000"/>
              </a:spcBef>
              <a:spcAft>
                <a:spcPct val="0"/>
              </a:spcAft>
              <a:buFont typeface="Arial" pitchFamily="34" charset="0"/>
              <a:buChar char="•"/>
              <a:defRPr/>
            </a:pPr>
            <a:endParaRPr lang="en-US" sz="1400" kern="0" dirty="0">
              <a:latin typeface="Arial" pitchFamily="34" charset="0"/>
              <a:cs typeface="Arial" pitchFamily="34" charset="0"/>
            </a:endParaRPr>
          </a:p>
        </p:txBody>
      </p:sp>
      <p:sp>
        <p:nvSpPr>
          <p:cNvPr id="9" name="TextBox 8"/>
          <p:cNvSpPr txBox="1"/>
          <p:nvPr/>
        </p:nvSpPr>
        <p:spPr>
          <a:xfrm>
            <a:off x="726989" y="523040"/>
            <a:ext cx="8915400" cy="831206"/>
          </a:xfrm>
          <a:prstGeom prst="rect">
            <a:avLst/>
          </a:prstGeom>
          <a:noFill/>
        </p:spPr>
        <p:txBody>
          <a:bodyPr wrap="square" lIns="101870" tIns="50935" rIns="101870" bIns="50935" rtlCol="0">
            <a:spAutoFit/>
          </a:bodyPr>
          <a:lstStyle/>
          <a:p>
            <a:pPr algn="ctr">
              <a:lnSpc>
                <a:spcPct val="150000"/>
              </a:lnSpc>
            </a:pPr>
            <a:r>
              <a:rPr lang="en-US" sz="3600" b="1" dirty="0" smtClean="0">
                <a:solidFill>
                  <a:schemeClr val="bg1"/>
                </a:solidFill>
                <a:latin typeface="Helvetica" pitchFamily="34" charset="0"/>
                <a:cs typeface="Helvetica" pitchFamily="34" charset="0"/>
              </a:rPr>
              <a:t>Obstacles</a:t>
            </a:r>
            <a:endParaRPr lang="en-US" sz="3600" b="1" dirty="0">
              <a:solidFill>
                <a:schemeClr val="bg1"/>
              </a:solidFill>
              <a:latin typeface="Helvetica" pitchFamily="34" charset="0"/>
              <a:cs typeface="Helvetica" pitchFamily="34" charset="0"/>
            </a:endParaRPr>
          </a:p>
        </p:txBody>
      </p:sp>
      <p:pic>
        <p:nvPicPr>
          <p:cNvPr id="3" name="Picture 2"/>
          <p:cNvPicPr>
            <a:picLocks noChangeAspect="1"/>
          </p:cNvPicPr>
          <p:nvPr/>
        </p:nvPicPr>
        <p:blipFill>
          <a:blip r:embed="rId3"/>
          <a:stretch>
            <a:fillRect/>
          </a:stretch>
        </p:blipFill>
        <p:spPr>
          <a:xfrm>
            <a:off x="7686159" y="1711722"/>
            <a:ext cx="4346892" cy="3044739"/>
          </a:xfrm>
          <a:prstGeom prst="rect">
            <a:avLst/>
          </a:prstGeom>
        </p:spPr>
      </p:pic>
      <p:sp>
        <p:nvSpPr>
          <p:cNvPr id="2" name="Footer Placeholder 1"/>
          <p:cNvSpPr>
            <a:spLocks noGrp="1"/>
          </p:cNvSpPr>
          <p:nvPr>
            <p:ph type="ftr" sz="quarter" idx="11"/>
          </p:nvPr>
        </p:nvSpPr>
        <p:spPr/>
        <p:txBody>
          <a:bodyPr/>
          <a:lstStyle/>
          <a:p>
            <a:r>
              <a:rPr lang="en-US" smtClean="0"/>
              <a:t>Wyoming Lottery Corporation</a:t>
            </a:r>
            <a:endParaRPr lang="en-US" dirty="0"/>
          </a:p>
        </p:txBody>
      </p:sp>
    </p:spTree>
    <p:extLst>
      <p:ext uri="{BB962C8B-B14F-4D97-AF65-F5344CB8AC3E}">
        <p14:creationId xmlns:p14="http://schemas.microsoft.com/office/powerpoint/2010/main" val="2161388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44611" y="1354246"/>
            <a:ext cx="10698892" cy="50188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20000"/>
              </a:spcBef>
              <a:defRPr/>
            </a:pPr>
            <a:endParaRPr lang="en-US" sz="2400" b="1" dirty="0" smtClean="0">
              <a:solidFill>
                <a:schemeClr val="bg1"/>
              </a:solidFill>
              <a:latin typeface="Arial" pitchFamily="34" charset="0"/>
              <a:cs typeface="Arial" pitchFamily="34" charset="0"/>
            </a:endParaRPr>
          </a:p>
          <a:p>
            <a:pPr marL="342900" indent="-342900">
              <a:lnSpc>
                <a:spcPct val="80000"/>
              </a:lnSpc>
              <a:spcBef>
                <a:spcPct val="20000"/>
              </a:spcBef>
              <a:buFont typeface="Arial" panose="020B0604020202020204" pitchFamily="34" charset="0"/>
              <a:buChar char="•"/>
              <a:defRPr/>
            </a:pPr>
            <a:r>
              <a:rPr lang="en-US" sz="2400" b="1" dirty="0" smtClean="0">
                <a:solidFill>
                  <a:schemeClr val="bg1"/>
                </a:solidFill>
                <a:latin typeface="Arial" pitchFamily="34" charset="0"/>
                <a:cs typeface="Arial" pitchFamily="34" charset="0"/>
              </a:rPr>
              <a:t>Engaging State Legislators</a:t>
            </a:r>
          </a:p>
          <a:p>
            <a:pPr>
              <a:lnSpc>
                <a:spcPct val="80000"/>
              </a:lnSpc>
              <a:spcBef>
                <a:spcPct val="20000"/>
              </a:spcBef>
              <a:defRPr/>
            </a:pPr>
            <a:endParaRPr lang="en-US" sz="2400" b="1" u="sng" dirty="0">
              <a:solidFill>
                <a:schemeClr val="bg1"/>
              </a:solidFill>
              <a:latin typeface="Arial" pitchFamily="34" charset="0"/>
              <a:cs typeface="Arial" pitchFamily="34" charset="0"/>
            </a:endParaRPr>
          </a:p>
          <a:p>
            <a:pPr marL="342900" indent="-342900">
              <a:lnSpc>
                <a:spcPct val="80000"/>
              </a:lnSpc>
              <a:spcBef>
                <a:spcPct val="20000"/>
              </a:spcBef>
              <a:buFont typeface="Arial" panose="020B0604020202020204" pitchFamily="34" charset="0"/>
              <a:buChar char="•"/>
              <a:defRPr/>
            </a:pPr>
            <a:r>
              <a:rPr lang="en-US" sz="2400" b="1" dirty="0" smtClean="0">
                <a:solidFill>
                  <a:schemeClr val="bg1"/>
                </a:solidFill>
                <a:latin typeface="Arial" pitchFamily="34" charset="0"/>
                <a:cs typeface="Arial" pitchFamily="34" charset="0"/>
              </a:rPr>
              <a:t>Managing Expectations of Board Members</a:t>
            </a:r>
          </a:p>
          <a:p>
            <a:pPr>
              <a:lnSpc>
                <a:spcPct val="80000"/>
              </a:lnSpc>
              <a:spcBef>
                <a:spcPct val="20000"/>
              </a:spcBef>
              <a:defRPr/>
            </a:pPr>
            <a:endParaRPr lang="en-US" sz="2400" b="1" u="sng" dirty="0" smtClean="0">
              <a:solidFill>
                <a:schemeClr val="bg1"/>
              </a:solidFill>
              <a:latin typeface="Arial" pitchFamily="34" charset="0"/>
              <a:cs typeface="Arial" pitchFamily="34" charset="0"/>
            </a:endParaRPr>
          </a:p>
          <a:p>
            <a:pPr marL="342900" indent="-342900">
              <a:lnSpc>
                <a:spcPct val="80000"/>
              </a:lnSpc>
              <a:spcBef>
                <a:spcPct val="20000"/>
              </a:spcBef>
              <a:buFont typeface="Arial" panose="020B0604020202020204" pitchFamily="34" charset="0"/>
              <a:buChar char="•"/>
              <a:defRPr/>
            </a:pPr>
            <a:r>
              <a:rPr lang="en-US" sz="2400" b="1" dirty="0" smtClean="0">
                <a:solidFill>
                  <a:schemeClr val="bg1"/>
                </a:solidFill>
                <a:latin typeface="Arial" pitchFamily="34" charset="0"/>
                <a:cs typeface="Arial" pitchFamily="34" charset="0"/>
              </a:rPr>
              <a:t>Realistic Time Frame to Start Up</a:t>
            </a:r>
          </a:p>
          <a:p>
            <a:pPr>
              <a:lnSpc>
                <a:spcPct val="80000"/>
              </a:lnSpc>
              <a:spcBef>
                <a:spcPct val="20000"/>
              </a:spcBef>
              <a:defRPr/>
            </a:pPr>
            <a:endParaRPr lang="en-US" sz="2400" b="1" u="sng" dirty="0" smtClean="0">
              <a:solidFill>
                <a:schemeClr val="bg1"/>
              </a:solidFill>
              <a:latin typeface="Arial" pitchFamily="34" charset="0"/>
              <a:cs typeface="Arial" pitchFamily="34" charset="0"/>
            </a:endParaRPr>
          </a:p>
          <a:p>
            <a:pPr marL="342900" indent="-342900">
              <a:lnSpc>
                <a:spcPct val="80000"/>
              </a:lnSpc>
              <a:spcBef>
                <a:spcPct val="20000"/>
              </a:spcBef>
              <a:buFont typeface="Arial" panose="020B0604020202020204" pitchFamily="34" charset="0"/>
              <a:buChar char="•"/>
              <a:defRPr/>
            </a:pPr>
            <a:r>
              <a:rPr lang="en-US" sz="2400" b="1" dirty="0" smtClean="0">
                <a:solidFill>
                  <a:schemeClr val="bg1"/>
                </a:solidFill>
                <a:latin typeface="Arial" pitchFamily="34" charset="0"/>
                <a:cs typeface="Arial" pitchFamily="34" charset="0"/>
              </a:rPr>
              <a:t>Defusing Negative Press/Opposition</a:t>
            </a:r>
          </a:p>
          <a:p>
            <a:pPr>
              <a:lnSpc>
                <a:spcPct val="80000"/>
              </a:lnSpc>
              <a:spcBef>
                <a:spcPct val="20000"/>
              </a:spcBef>
              <a:defRPr/>
            </a:pPr>
            <a:endParaRPr lang="en-US" sz="2400" b="1" dirty="0" smtClean="0">
              <a:solidFill>
                <a:schemeClr val="bg1"/>
              </a:solidFill>
              <a:latin typeface="Arial" pitchFamily="34" charset="0"/>
              <a:cs typeface="Arial" pitchFamily="34" charset="0"/>
            </a:endParaRPr>
          </a:p>
          <a:p>
            <a:pPr marL="342900" indent="-342900">
              <a:lnSpc>
                <a:spcPct val="80000"/>
              </a:lnSpc>
              <a:spcBef>
                <a:spcPct val="20000"/>
              </a:spcBef>
              <a:buFont typeface="Arial" panose="020B0604020202020204" pitchFamily="34" charset="0"/>
              <a:buChar char="•"/>
              <a:defRPr/>
            </a:pPr>
            <a:r>
              <a:rPr lang="en-US" sz="2400" b="1" dirty="0" smtClean="0">
                <a:solidFill>
                  <a:schemeClr val="bg1"/>
                </a:solidFill>
                <a:latin typeface="Arial" pitchFamily="34" charset="0"/>
                <a:cs typeface="Arial" pitchFamily="34" charset="0"/>
              </a:rPr>
              <a:t>Importance of Branding &amp; Building Networks</a:t>
            </a:r>
          </a:p>
          <a:p>
            <a:pPr marL="342900" indent="-342900">
              <a:lnSpc>
                <a:spcPct val="80000"/>
              </a:lnSpc>
              <a:spcBef>
                <a:spcPct val="20000"/>
              </a:spcBef>
              <a:buFont typeface="Arial" panose="020B0604020202020204" pitchFamily="34" charset="0"/>
              <a:buChar char="•"/>
              <a:defRPr/>
            </a:pPr>
            <a:endParaRPr lang="en-US" sz="2400" b="1" dirty="0">
              <a:solidFill>
                <a:schemeClr val="bg1"/>
              </a:solidFill>
              <a:latin typeface="Arial" pitchFamily="34" charset="0"/>
              <a:cs typeface="Arial" pitchFamily="34" charset="0"/>
            </a:endParaRPr>
          </a:p>
          <a:p>
            <a:pPr marL="342900" indent="-342900">
              <a:lnSpc>
                <a:spcPct val="80000"/>
              </a:lnSpc>
              <a:spcBef>
                <a:spcPct val="20000"/>
              </a:spcBef>
              <a:buFont typeface="Arial" panose="020B0604020202020204" pitchFamily="34" charset="0"/>
              <a:buChar char="•"/>
              <a:defRPr/>
            </a:pPr>
            <a:r>
              <a:rPr lang="en-US" sz="2400" b="1" dirty="0" smtClean="0">
                <a:solidFill>
                  <a:schemeClr val="bg1"/>
                </a:solidFill>
                <a:latin typeface="Arial" pitchFamily="34" charset="0"/>
                <a:cs typeface="Arial" pitchFamily="34" charset="0"/>
              </a:rPr>
              <a:t>Addressing the Problem Gambling Issue</a:t>
            </a:r>
          </a:p>
          <a:p>
            <a:pPr marL="342900" indent="-342900">
              <a:lnSpc>
                <a:spcPct val="80000"/>
              </a:lnSpc>
              <a:spcBef>
                <a:spcPct val="20000"/>
              </a:spcBef>
              <a:buFont typeface="Arial" panose="020B0604020202020204" pitchFamily="34" charset="0"/>
              <a:buChar char="•"/>
              <a:defRPr/>
            </a:pPr>
            <a:endParaRPr lang="en-US" sz="3200" b="1" dirty="0" smtClean="0">
              <a:solidFill>
                <a:schemeClr val="bg1"/>
              </a:solidFill>
              <a:latin typeface="Arial" pitchFamily="34" charset="0"/>
              <a:cs typeface="Arial" pitchFamily="34" charset="0"/>
            </a:endParaRPr>
          </a:p>
          <a:p>
            <a:pPr marL="342900" indent="-342900">
              <a:lnSpc>
                <a:spcPct val="80000"/>
              </a:lnSpc>
              <a:spcBef>
                <a:spcPct val="20000"/>
              </a:spcBef>
              <a:defRPr/>
            </a:pPr>
            <a:endParaRPr lang="en-US" sz="1400" dirty="0">
              <a:latin typeface="Arial" pitchFamily="34" charset="0"/>
              <a:cs typeface="Arial" pitchFamily="34" charset="0"/>
            </a:endParaRPr>
          </a:p>
          <a:p>
            <a:pPr marL="342900" indent="-342900">
              <a:lnSpc>
                <a:spcPct val="80000"/>
              </a:lnSpc>
              <a:spcBef>
                <a:spcPct val="20000"/>
              </a:spcBef>
              <a:defRPr/>
            </a:pPr>
            <a:endParaRPr lang="en-US" sz="1400" dirty="0">
              <a:latin typeface="Arial" pitchFamily="34" charset="0"/>
              <a:cs typeface="Arial" pitchFamily="34" charset="0"/>
            </a:endParaRPr>
          </a:p>
          <a:p>
            <a:pPr>
              <a:lnSpc>
                <a:spcPct val="80000"/>
              </a:lnSpc>
              <a:spcBef>
                <a:spcPct val="20000"/>
              </a:spcBef>
              <a:defRPr/>
            </a:pPr>
            <a:r>
              <a:rPr lang="en-US" sz="1400" i="1" dirty="0">
                <a:latin typeface="Arial" pitchFamily="34" charset="0"/>
                <a:cs typeface="Arial" pitchFamily="34" charset="0"/>
              </a:rPr>
              <a:t>	</a:t>
            </a:r>
          </a:p>
          <a:p>
            <a:pPr>
              <a:lnSpc>
                <a:spcPct val="80000"/>
              </a:lnSpc>
              <a:spcBef>
                <a:spcPct val="20000"/>
              </a:spcBef>
              <a:defRPr/>
            </a:pPr>
            <a:r>
              <a:rPr lang="en-US" sz="1400" i="1" dirty="0">
                <a:latin typeface="Arial" pitchFamily="34" charset="0"/>
                <a:cs typeface="Arial" pitchFamily="34" charset="0"/>
              </a:rPr>
              <a:t>	</a:t>
            </a:r>
          </a:p>
          <a:p>
            <a:pPr marL="342900" indent="-342900" fontAlgn="base">
              <a:lnSpc>
                <a:spcPct val="80000"/>
              </a:lnSpc>
              <a:spcBef>
                <a:spcPct val="20000"/>
              </a:spcBef>
              <a:spcAft>
                <a:spcPct val="0"/>
              </a:spcAft>
              <a:buFont typeface="Arial" pitchFamily="34" charset="0"/>
              <a:buChar char="•"/>
              <a:defRPr/>
            </a:pPr>
            <a:endParaRPr lang="en-US" sz="1400" kern="0" dirty="0">
              <a:latin typeface="Arial" pitchFamily="34" charset="0"/>
              <a:cs typeface="Arial" pitchFamily="34" charset="0"/>
            </a:endParaRPr>
          </a:p>
        </p:txBody>
      </p:sp>
      <p:sp>
        <p:nvSpPr>
          <p:cNvPr id="9" name="TextBox 8"/>
          <p:cNvSpPr txBox="1"/>
          <p:nvPr/>
        </p:nvSpPr>
        <p:spPr>
          <a:xfrm>
            <a:off x="726989" y="523040"/>
            <a:ext cx="8915400" cy="831206"/>
          </a:xfrm>
          <a:prstGeom prst="rect">
            <a:avLst/>
          </a:prstGeom>
          <a:noFill/>
        </p:spPr>
        <p:txBody>
          <a:bodyPr wrap="square" lIns="101870" tIns="50935" rIns="101870" bIns="50935" rtlCol="0">
            <a:spAutoFit/>
          </a:bodyPr>
          <a:lstStyle/>
          <a:p>
            <a:pPr algn="ctr">
              <a:lnSpc>
                <a:spcPct val="150000"/>
              </a:lnSpc>
            </a:pPr>
            <a:r>
              <a:rPr lang="en-US" sz="3600" b="1" dirty="0" smtClean="0">
                <a:solidFill>
                  <a:schemeClr val="bg1"/>
                </a:solidFill>
                <a:latin typeface="Helvetica" pitchFamily="34" charset="0"/>
                <a:cs typeface="Helvetica" pitchFamily="34" charset="0"/>
              </a:rPr>
              <a:t>Stakeholder Relations</a:t>
            </a:r>
            <a:endParaRPr lang="en-US" sz="3600" b="1" dirty="0">
              <a:solidFill>
                <a:schemeClr val="bg1"/>
              </a:solidFill>
              <a:latin typeface="Helvetica" pitchFamily="34" charset="0"/>
              <a:cs typeface="Helvetica" pitchFamily="34" charset="0"/>
            </a:endParaRPr>
          </a:p>
        </p:txBody>
      </p:sp>
      <p:sp>
        <p:nvSpPr>
          <p:cNvPr id="2" name="Footer Placeholder 1"/>
          <p:cNvSpPr>
            <a:spLocks noGrp="1"/>
          </p:cNvSpPr>
          <p:nvPr>
            <p:ph type="ftr" sz="quarter" idx="11"/>
          </p:nvPr>
        </p:nvSpPr>
        <p:spPr/>
        <p:txBody>
          <a:bodyPr/>
          <a:lstStyle/>
          <a:p>
            <a:r>
              <a:rPr lang="en-US" smtClean="0"/>
              <a:t>Wyoming Lottery Corporation</a:t>
            </a:r>
            <a:endParaRPr lang="en-US" dirty="0"/>
          </a:p>
        </p:txBody>
      </p:sp>
    </p:spTree>
    <p:extLst>
      <p:ext uri="{BB962C8B-B14F-4D97-AF65-F5344CB8AC3E}">
        <p14:creationId xmlns:p14="http://schemas.microsoft.com/office/powerpoint/2010/main" val="3319524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44611" y="1354246"/>
            <a:ext cx="10698892" cy="50188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20000"/>
              </a:spcBef>
              <a:defRPr/>
            </a:pPr>
            <a:endParaRPr lang="en-US" sz="2400" b="1" dirty="0" smtClean="0">
              <a:solidFill>
                <a:schemeClr val="bg1"/>
              </a:solidFill>
              <a:latin typeface="Arial" pitchFamily="34" charset="0"/>
              <a:cs typeface="Arial" pitchFamily="34" charset="0"/>
            </a:endParaRPr>
          </a:p>
          <a:p>
            <a:pPr marL="342900" indent="-342900">
              <a:lnSpc>
                <a:spcPct val="80000"/>
              </a:lnSpc>
              <a:spcBef>
                <a:spcPct val="20000"/>
              </a:spcBef>
              <a:buFont typeface="Arial" panose="020B0604020202020204" pitchFamily="34" charset="0"/>
              <a:buChar char="•"/>
              <a:defRPr/>
            </a:pPr>
            <a:r>
              <a:rPr lang="en-US" sz="2800" b="1" dirty="0" smtClean="0">
                <a:solidFill>
                  <a:schemeClr val="bg1"/>
                </a:solidFill>
                <a:latin typeface="Arial" pitchFamily="34" charset="0"/>
                <a:cs typeface="Arial" pitchFamily="34" charset="0"/>
              </a:rPr>
              <a:t>Founding legislation passed in the 2013 General Session </a:t>
            </a:r>
          </a:p>
          <a:p>
            <a:pPr marL="342900" indent="-342900">
              <a:lnSpc>
                <a:spcPct val="80000"/>
              </a:lnSpc>
              <a:spcBef>
                <a:spcPct val="20000"/>
              </a:spcBef>
              <a:buFont typeface="Arial" panose="020B0604020202020204" pitchFamily="34" charset="0"/>
              <a:buChar char="•"/>
              <a:defRPr/>
            </a:pPr>
            <a:r>
              <a:rPr lang="en-US" sz="2800" b="1" dirty="0" smtClean="0">
                <a:solidFill>
                  <a:schemeClr val="bg1"/>
                </a:solidFill>
                <a:latin typeface="Arial" pitchFamily="34" charset="0"/>
                <a:cs typeface="Arial" pitchFamily="34" charset="0"/>
              </a:rPr>
              <a:t>Governor appointed a nine member board of directors</a:t>
            </a:r>
          </a:p>
          <a:p>
            <a:pPr marL="342900" indent="-342900">
              <a:lnSpc>
                <a:spcPct val="80000"/>
              </a:lnSpc>
              <a:spcBef>
                <a:spcPct val="20000"/>
              </a:spcBef>
              <a:buFont typeface="Arial" panose="020B0604020202020204" pitchFamily="34" charset="0"/>
              <a:buChar char="•"/>
              <a:defRPr/>
            </a:pPr>
            <a:r>
              <a:rPr lang="en-US" sz="2800" b="1" dirty="0" smtClean="0">
                <a:solidFill>
                  <a:schemeClr val="bg1"/>
                </a:solidFill>
                <a:latin typeface="Arial" pitchFamily="34" charset="0"/>
                <a:cs typeface="Arial" pitchFamily="34" charset="0"/>
              </a:rPr>
              <a:t>Board of Directions began the search for a CEO (hired </a:t>
            </a:r>
            <a:r>
              <a:rPr lang="en-US" sz="2800" b="1" smtClean="0">
                <a:solidFill>
                  <a:schemeClr val="bg1"/>
                </a:solidFill>
                <a:latin typeface="Arial" pitchFamily="34" charset="0"/>
                <a:cs typeface="Arial" pitchFamily="34" charset="0"/>
              </a:rPr>
              <a:t>in October </a:t>
            </a:r>
            <a:r>
              <a:rPr lang="en-US" sz="2800" b="1" dirty="0" smtClean="0">
                <a:solidFill>
                  <a:schemeClr val="bg1"/>
                </a:solidFill>
                <a:latin typeface="Arial" pitchFamily="34" charset="0"/>
                <a:cs typeface="Arial" pitchFamily="34" charset="0"/>
              </a:rPr>
              <a:t>of 2013)</a:t>
            </a:r>
          </a:p>
          <a:p>
            <a:pPr marL="342900" indent="-342900">
              <a:lnSpc>
                <a:spcPct val="80000"/>
              </a:lnSpc>
              <a:spcBef>
                <a:spcPct val="20000"/>
              </a:spcBef>
              <a:buFont typeface="Arial" panose="020B0604020202020204" pitchFamily="34" charset="0"/>
              <a:buChar char="•"/>
              <a:defRPr/>
            </a:pPr>
            <a:r>
              <a:rPr lang="en-US" sz="2800" b="1" dirty="0" smtClean="0">
                <a:solidFill>
                  <a:schemeClr val="bg1"/>
                </a:solidFill>
                <a:latin typeface="Arial" pitchFamily="34" charset="0"/>
                <a:cs typeface="Arial" pitchFamily="34" charset="0"/>
              </a:rPr>
              <a:t>In the fall of 2013, a line of credit was established with a local bank to fund start-up operations (no State or tax payer money is used to fund the Wyoming Lottery)</a:t>
            </a:r>
          </a:p>
          <a:p>
            <a:pPr marL="342900" indent="-342900">
              <a:lnSpc>
                <a:spcPct val="80000"/>
              </a:lnSpc>
              <a:spcBef>
                <a:spcPct val="20000"/>
              </a:spcBef>
              <a:buFont typeface="Arial" panose="020B0604020202020204" pitchFamily="34" charset="0"/>
              <a:buChar char="•"/>
              <a:defRPr/>
            </a:pPr>
            <a:r>
              <a:rPr lang="en-US" sz="2800" b="1" dirty="0" smtClean="0">
                <a:solidFill>
                  <a:schemeClr val="bg1"/>
                </a:solidFill>
                <a:latin typeface="Arial" pitchFamily="34" charset="0"/>
                <a:cs typeface="Arial" pitchFamily="34" charset="0"/>
              </a:rPr>
              <a:t>After the CEO was hired, other staff members were hired</a:t>
            </a:r>
          </a:p>
          <a:p>
            <a:pPr marL="342900" indent="-342900">
              <a:lnSpc>
                <a:spcPct val="80000"/>
              </a:lnSpc>
              <a:spcBef>
                <a:spcPct val="20000"/>
              </a:spcBef>
              <a:buFont typeface="Arial" panose="020B0604020202020204" pitchFamily="34" charset="0"/>
              <a:buChar char="•"/>
              <a:defRPr/>
            </a:pPr>
            <a:r>
              <a:rPr lang="en-US" sz="2800" b="1" dirty="0" smtClean="0">
                <a:solidFill>
                  <a:schemeClr val="bg1"/>
                </a:solidFill>
                <a:latin typeface="Arial" pitchFamily="34" charset="0"/>
                <a:cs typeface="Arial" pitchFamily="34" charset="0"/>
              </a:rPr>
              <a:t>All staff members were hired by April of 2014</a:t>
            </a:r>
          </a:p>
          <a:p>
            <a:pPr marL="342900" indent="-342900">
              <a:lnSpc>
                <a:spcPct val="80000"/>
              </a:lnSpc>
              <a:spcBef>
                <a:spcPct val="20000"/>
              </a:spcBef>
              <a:buFont typeface="Arial" panose="020B0604020202020204" pitchFamily="34" charset="0"/>
              <a:buChar char="•"/>
              <a:defRPr/>
            </a:pPr>
            <a:endParaRPr lang="en-US" sz="1400" i="1" dirty="0" smtClean="0">
              <a:latin typeface="Arial" pitchFamily="34" charset="0"/>
              <a:cs typeface="Arial" pitchFamily="34" charset="0"/>
            </a:endParaRPr>
          </a:p>
          <a:p>
            <a:pPr>
              <a:lnSpc>
                <a:spcPct val="80000"/>
              </a:lnSpc>
              <a:spcBef>
                <a:spcPct val="20000"/>
              </a:spcBef>
              <a:defRPr/>
            </a:pPr>
            <a:r>
              <a:rPr lang="en-US" sz="1400" i="1" dirty="0" smtClean="0">
                <a:latin typeface="Arial" pitchFamily="34" charset="0"/>
                <a:cs typeface="Arial" pitchFamily="34" charset="0"/>
              </a:rPr>
              <a:t>	</a:t>
            </a:r>
          </a:p>
          <a:p>
            <a:pPr marL="342900" indent="-342900" fontAlgn="base">
              <a:lnSpc>
                <a:spcPct val="80000"/>
              </a:lnSpc>
              <a:spcBef>
                <a:spcPct val="20000"/>
              </a:spcBef>
              <a:spcAft>
                <a:spcPct val="0"/>
              </a:spcAft>
              <a:buFont typeface="Arial" pitchFamily="34" charset="0"/>
              <a:buChar char="•"/>
              <a:defRPr/>
            </a:pPr>
            <a:endParaRPr lang="en-US" sz="1400" kern="0" dirty="0">
              <a:latin typeface="Arial" pitchFamily="34" charset="0"/>
              <a:cs typeface="Arial" pitchFamily="34" charset="0"/>
            </a:endParaRPr>
          </a:p>
        </p:txBody>
      </p:sp>
      <p:sp>
        <p:nvSpPr>
          <p:cNvPr id="9" name="TextBox 8"/>
          <p:cNvSpPr txBox="1"/>
          <p:nvPr/>
        </p:nvSpPr>
        <p:spPr>
          <a:xfrm>
            <a:off x="726989" y="523040"/>
            <a:ext cx="8915400" cy="831206"/>
          </a:xfrm>
          <a:prstGeom prst="rect">
            <a:avLst/>
          </a:prstGeom>
          <a:noFill/>
        </p:spPr>
        <p:txBody>
          <a:bodyPr wrap="square" lIns="101870" tIns="50935" rIns="101870" bIns="50935" rtlCol="0">
            <a:spAutoFit/>
          </a:bodyPr>
          <a:lstStyle/>
          <a:p>
            <a:pPr algn="ctr">
              <a:lnSpc>
                <a:spcPct val="150000"/>
              </a:lnSpc>
            </a:pPr>
            <a:r>
              <a:rPr lang="en-US" sz="3600" b="1" dirty="0" smtClean="0">
                <a:solidFill>
                  <a:schemeClr val="bg1"/>
                </a:solidFill>
                <a:latin typeface="Helvetica" pitchFamily="34" charset="0"/>
                <a:cs typeface="Helvetica" pitchFamily="34" charset="0"/>
              </a:rPr>
              <a:t>Starting the Wyoming Lottery</a:t>
            </a:r>
            <a:endParaRPr lang="en-US" sz="3600" b="1" dirty="0">
              <a:solidFill>
                <a:schemeClr val="bg1"/>
              </a:solidFill>
              <a:latin typeface="Helvetica" pitchFamily="34" charset="0"/>
              <a:cs typeface="Helvetica" pitchFamily="34" charset="0"/>
            </a:endParaRPr>
          </a:p>
        </p:txBody>
      </p:sp>
      <p:sp>
        <p:nvSpPr>
          <p:cNvPr id="2" name="Footer Placeholder 1"/>
          <p:cNvSpPr>
            <a:spLocks noGrp="1"/>
          </p:cNvSpPr>
          <p:nvPr>
            <p:ph type="ftr" sz="quarter" idx="11"/>
          </p:nvPr>
        </p:nvSpPr>
        <p:spPr/>
        <p:txBody>
          <a:bodyPr/>
          <a:lstStyle/>
          <a:p>
            <a:r>
              <a:rPr lang="en-US" smtClean="0"/>
              <a:t>Wyoming Lottery Corporation</a:t>
            </a:r>
            <a:endParaRPr lang="en-US" dirty="0"/>
          </a:p>
        </p:txBody>
      </p:sp>
    </p:spTree>
    <p:extLst>
      <p:ext uri="{BB962C8B-B14F-4D97-AF65-F5344CB8AC3E}">
        <p14:creationId xmlns:p14="http://schemas.microsoft.com/office/powerpoint/2010/main" val="437379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44611" y="1354246"/>
            <a:ext cx="10698892" cy="50188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20000"/>
              </a:spcBef>
              <a:defRPr/>
            </a:pPr>
            <a:endParaRPr lang="en-US" sz="2400" b="1" dirty="0" smtClean="0">
              <a:solidFill>
                <a:schemeClr val="bg1"/>
              </a:solidFill>
              <a:latin typeface="Arial" pitchFamily="34" charset="0"/>
              <a:cs typeface="Arial" pitchFamily="34" charset="0"/>
            </a:endParaRPr>
          </a:p>
          <a:p>
            <a:pPr marL="342900" indent="-342900">
              <a:lnSpc>
                <a:spcPct val="80000"/>
              </a:lnSpc>
              <a:spcBef>
                <a:spcPct val="20000"/>
              </a:spcBef>
              <a:buFont typeface="Arial" panose="020B0604020202020204" pitchFamily="34" charset="0"/>
              <a:buChar char="•"/>
              <a:defRPr/>
            </a:pPr>
            <a:r>
              <a:rPr lang="en-US" sz="2800" b="1" dirty="0">
                <a:solidFill>
                  <a:schemeClr val="bg1"/>
                </a:solidFill>
                <a:latin typeface="Arial" pitchFamily="34" charset="0"/>
                <a:cs typeface="Arial" pitchFamily="34" charset="0"/>
              </a:rPr>
              <a:t>The RFP for a lottery vendor was released in early December </a:t>
            </a:r>
            <a:r>
              <a:rPr lang="en-US" sz="2800" b="1" dirty="0" smtClean="0">
                <a:solidFill>
                  <a:schemeClr val="bg1"/>
                </a:solidFill>
                <a:latin typeface="Arial" pitchFamily="34" charset="0"/>
                <a:cs typeface="Arial" pitchFamily="34" charset="0"/>
              </a:rPr>
              <a:t>2013</a:t>
            </a:r>
          </a:p>
          <a:p>
            <a:pPr marL="342900" indent="-342900">
              <a:lnSpc>
                <a:spcPct val="80000"/>
              </a:lnSpc>
              <a:spcBef>
                <a:spcPct val="20000"/>
              </a:spcBef>
              <a:buFont typeface="Arial" panose="020B0604020202020204" pitchFamily="34" charset="0"/>
              <a:buChar char="•"/>
              <a:defRPr/>
            </a:pPr>
            <a:r>
              <a:rPr lang="en-US" sz="2800" b="1" dirty="0" smtClean="0">
                <a:solidFill>
                  <a:schemeClr val="bg1"/>
                </a:solidFill>
                <a:latin typeface="Arial" pitchFamily="34" charset="0"/>
                <a:cs typeface="Arial" pitchFamily="34" charset="0"/>
              </a:rPr>
              <a:t>The </a:t>
            </a:r>
            <a:r>
              <a:rPr lang="en-US" sz="2800" b="1" dirty="0">
                <a:solidFill>
                  <a:schemeClr val="bg1"/>
                </a:solidFill>
                <a:latin typeface="Arial" pitchFamily="34" charset="0"/>
                <a:cs typeface="Arial" pitchFamily="34" charset="0"/>
              </a:rPr>
              <a:t>contract for the lottery vendor was signed and enacted in May </a:t>
            </a:r>
            <a:r>
              <a:rPr lang="en-US" sz="2800" b="1" dirty="0" smtClean="0">
                <a:solidFill>
                  <a:schemeClr val="bg1"/>
                </a:solidFill>
                <a:latin typeface="Arial" pitchFamily="34" charset="0"/>
                <a:cs typeface="Arial" pitchFamily="34" charset="0"/>
              </a:rPr>
              <a:t>2014</a:t>
            </a:r>
            <a:endParaRPr lang="en-US" sz="2800" b="1" dirty="0">
              <a:solidFill>
                <a:schemeClr val="bg1"/>
              </a:solidFill>
              <a:latin typeface="Arial" pitchFamily="34" charset="0"/>
              <a:cs typeface="Arial" pitchFamily="34" charset="0"/>
            </a:endParaRPr>
          </a:p>
          <a:p>
            <a:pPr marL="342900" indent="-342900">
              <a:lnSpc>
                <a:spcPct val="80000"/>
              </a:lnSpc>
              <a:spcBef>
                <a:spcPct val="20000"/>
              </a:spcBef>
              <a:buFont typeface="Arial" panose="020B0604020202020204" pitchFamily="34" charset="0"/>
              <a:buChar char="•"/>
              <a:defRPr/>
            </a:pPr>
            <a:r>
              <a:rPr lang="en-US" sz="2800" b="1" dirty="0" smtClean="0">
                <a:solidFill>
                  <a:schemeClr val="bg1"/>
                </a:solidFill>
                <a:latin typeface="Arial" pitchFamily="34" charset="0"/>
                <a:cs typeface="Arial" pitchFamily="34" charset="0"/>
              </a:rPr>
              <a:t>The </a:t>
            </a:r>
            <a:r>
              <a:rPr lang="en-US" sz="2800" b="1" dirty="0">
                <a:solidFill>
                  <a:schemeClr val="bg1"/>
                </a:solidFill>
                <a:latin typeface="Arial" pitchFamily="34" charset="0"/>
                <a:cs typeface="Arial" pitchFamily="34" charset="0"/>
              </a:rPr>
              <a:t>Wyoming Lottery began selling (Powerball and Mega Millions) on August 24, </a:t>
            </a:r>
            <a:r>
              <a:rPr lang="en-US" sz="2800" b="1" dirty="0" smtClean="0">
                <a:solidFill>
                  <a:schemeClr val="bg1"/>
                </a:solidFill>
                <a:latin typeface="Arial" pitchFamily="34" charset="0"/>
                <a:cs typeface="Arial" pitchFamily="34" charset="0"/>
              </a:rPr>
              <a:t>2014</a:t>
            </a:r>
            <a:endParaRPr lang="en-US" sz="2800" b="1" dirty="0">
              <a:solidFill>
                <a:schemeClr val="bg1"/>
              </a:solidFill>
              <a:latin typeface="Arial" pitchFamily="34" charset="0"/>
              <a:cs typeface="Arial" pitchFamily="34" charset="0"/>
            </a:endParaRPr>
          </a:p>
          <a:p>
            <a:pPr marL="342900" indent="-342900">
              <a:lnSpc>
                <a:spcPct val="80000"/>
              </a:lnSpc>
              <a:spcBef>
                <a:spcPct val="20000"/>
              </a:spcBef>
              <a:buFont typeface="Arial" panose="020B0604020202020204" pitchFamily="34" charset="0"/>
              <a:buChar char="•"/>
              <a:defRPr/>
            </a:pPr>
            <a:r>
              <a:rPr lang="en-US" sz="2800" b="1" dirty="0" smtClean="0">
                <a:solidFill>
                  <a:schemeClr val="bg1"/>
                </a:solidFill>
                <a:latin typeface="Arial" pitchFamily="34" charset="0"/>
                <a:cs typeface="Arial" pitchFamily="34" charset="0"/>
              </a:rPr>
              <a:t>The Wyoming Lottery launched and began selling its own in-state game (Cowboy Draw) on March 15, 2015</a:t>
            </a:r>
          </a:p>
          <a:p>
            <a:pPr marL="342900" indent="-342900">
              <a:lnSpc>
                <a:spcPct val="80000"/>
              </a:lnSpc>
              <a:spcBef>
                <a:spcPct val="20000"/>
              </a:spcBef>
              <a:buFont typeface="Arial" panose="020B0604020202020204" pitchFamily="34" charset="0"/>
              <a:buChar char="•"/>
              <a:defRPr/>
            </a:pPr>
            <a:r>
              <a:rPr lang="en-US" sz="2800" b="1" dirty="0" smtClean="0">
                <a:solidFill>
                  <a:schemeClr val="bg1"/>
                </a:solidFill>
                <a:latin typeface="Arial" pitchFamily="34" charset="0"/>
                <a:cs typeface="Arial" pitchFamily="34" charset="0"/>
              </a:rPr>
              <a:t>On April 5, 2016, the Wyoming Lottery made their first transfer to the State of Wyoming in the amount of $1,120,000</a:t>
            </a:r>
            <a:endParaRPr lang="en-US" sz="2800" b="1" dirty="0">
              <a:solidFill>
                <a:schemeClr val="bg1"/>
              </a:solidFill>
              <a:latin typeface="Arial" pitchFamily="34" charset="0"/>
              <a:cs typeface="Arial" pitchFamily="34" charset="0"/>
            </a:endParaRPr>
          </a:p>
          <a:p>
            <a:pPr marL="342900" indent="-342900" fontAlgn="base">
              <a:lnSpc>
                <a:spcPct val="80000"/>
              </a:lnSpc>
              <a:spcBef>
                <a:spcPct val="20000"/>
              </a:spcBef>
              <a:spcAft>
                <a:spcPct val="0"/>
              </a:spcAft>
              <a:buFont typeface="Arial" panose="020B0604020202020204" pitchFamily="34" charset="0"/>
              <a:buChar char="•"/>
              <a:defRPr/>
            </a:pPr>
            <a:endParaRPr lang="en-US" sz="2800" b="1" dirty="0">
              <a:solidFill>
                <a:schemeClr val="bg1"/>
              </a:solidFill>
              <a:latin typeface="Arial" pitchFamily="34" charset="0"/>
              <a:cs typeface="Arial" pitchFamily="34" charset="0"/>
            </a:endParaRPr>
          </a:p>
        </p:txBody>
      </p:sp>
      <p:sp>
        <p:nvSpPr>
          <p:cNvPr id="9" name="TextBox 8"/>
          <p:cNvSpPr txBox="1"/>
          <p:nvPr/>
        </p:nvSpPr>
        <p:spPr>
          <a:xfrm>
            <a:off x="726989" y="523040"/>
            <a:ext cx="8915400" cy="831206"/>
          </a:xfrm>
          <a:prstGeom prst="rect">
            <a:avLst/>
          </a:prstGeom>
          <a:noFill/>
        </p:spPr>
        <p:txBody>
          <a:bodyPr wrap="square" lIns="101870" tIns="50935" rIns="101870" bIns="50935" rtlCol="0">
            <a:spAutoFit/>
          </a:bodyPr>
          <a:lstStyle/>
          <a:p>
            <a:pPr algn="ctr">
              <a:lnSpc>
                <a:spcPct val="150000"/>
              </a:lnSpc>
            </a:pPr>
            <a:r>
              <a:rPr lang="en-US" sz="3600" b="1" dirty="0" smtClean="0">
                <a:solidFill>
                  <a:schemeClr val="bg1"/>
                </a:solidFill>
                <a:latin typeface="Helvetica" pitchFamily="34" charset="0"/>
                <a:cs typeface="Helvetica" pitchFamily="34" charset="0"/>
              </a:rPr>
              <a:t>Starting the Wyoming Lottery</a:t>
            </a:r>
            <a:endParaRPr lang="en-US" sz="3600" b="1" dirty="0">
              <a:solidFill>
                <a:schemeClr val="bg1"/>
              </a:solidFill>
              <a:latin typeface="Helvetica" pitchFamily="34" charset="0"/>
              <a:cs typeface="Helvetica" pitchFamily="34" charset="0"/>
            </a:endParaRPr>
          </a:p>
        </p:txBody>
      </p:sp>
      <p:sp>
        <p:nvSpPr>
          <p:cNvPr id="2" name="Footer Placeholder 1"/>
          <p:cNvSpPr>
            <a:spLocks noGrp="1"/>
          </p:cNvSpPr>
          <p:nvPr>
            <p:ph type="ftr" sz="quarter" idx="11"/>
          </p:nvPr>
        </p:nvSpPr>
        <p:spPr/>
        <p:txBody>
          <a:bodyPr/>
          <a:lstStyle/>
          <a:p>
            <a:r>
              <a:rPr lang="en-US" smtClean="0"/>
              <a:t>Wyoming Lottery Corporation</a:t>
            </a:r>
            <a:endParaRPr lang="en-US" dirty="0"/>
          </a:p>
        </p:txBody>
      </p:sp>
    </p:spTree>
    <p:extLst>
      <p:ext uri="{BB962C8B-B14F-4D97-AF65-F5344CB8AC3E}">
        <p14:creationId xmlns:p14="http://schemas.microsoft.com/office/powerpoint/2010/main" val="1168704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44611" y="1354246"/>
            <a:ext cx="10698892" cy="50188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20000"/>
              </a:spcBef>
              <a:defRPr/>
            </a:pPr>
            <a:endParaRPr lang="en-US" sz="2400" b="1" dirty="0" smtClean="0">
              <a:solidFill>
                <a:schemeClr val="bg1"/>
              </a:solidFill>
              <a:latin typeface="Arial" pitchFamily="34" charset="0"/>
              <a:cs typeface="Arial" pitchFamily="34" charset="0"/>
            </a:endParaRPr>
          </a:p>
          <a:p>
            <a:pPr hangingPunct="0"/>
            <a:r>
              <a:rPr lang="en-US" sz="2400" dirty="0" smtClean="0">
                <a:solidFill>
                  <a:schemeClr val="bg1"/>
                </a:solidFill>
              </a:rPr>
              <a:t>W.S. 9-17-119(g)</a:t>
            </a:r>
            <a:r>
              <a:rPr lang="en-US" sz="2400" dirty="0">
                <a:solidFill>
                  <a:schemeClr val="bg1"/>
                </a:solidFill>
              </a:rPr>
              <a:t>  Unclaimed prize money shall not constitute net lottery proceeds.  A portion of unclaimed prize money, not to exceed two hundred thousand dollars ($200,000.00) annually, shall be used by the corporation to develop, in consultation with the department of health programs for the treatment of compulsive gambling disorder and educational programs related to the disorder.  In addition, unclaimed prize money may be added to the pool from which future prizes are to be awarded or used for special prize promotions.</a:t>
            </a:r>
          </a:p>
          <a:p>
            <a:pPr algn="ctr">
              <a:lnSpc>
                <a:spcPct val="80000"/>
              </a:lnSpc>
              <a:spcBef>
                <a:spcPct val="20000"/>
              </a:spcBef>
              <a:defRPr/>
            </a:pPr>
            <a:r>
              <a:rPr lang="en-US" sz="3200" b="1" dirty="0" smtClean="0">
                <a:solidFill>
                  <a:schemeClr val="bg1"/>
                </a:solidFill>
                <a:latin typeface="Arial" pitchFamily="34" charset="0"/>
                <a:cs typeface="Arial" pitchFamily="34" charset="0"/>
              </a:rPr>
              <a:t>Wyoming Lottery Corporation and </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Wyoming Department of Health</a:t>
            </a:r>
          </a:p>
          <a:p>
            <a:pPr>
              <a:lnSpc>
                <a:spcPct val="80000"/>
              </a:lnSpc>
              <a:spcBef>
                <a:spcPct val="20000"/>
              </a:spcBef>
              <a:defRPr/>
            </a:pPr>
            <a:endParaRPr lang="en-US" sz="2000" b="1" dirty="0" smtClean="0">
              <a:solidFill>
                <a:schemeClr val="bg1"/>
              </a:solidFill>
              <a:latin typeface="Arial" pitchFamily="34" charset="0"/>
              <a:cs typeface="Arial" pitchFamily="34" charset="0"/>
            </a:endParaRPr>
          </a:p>
          <a:p>
            <a:pPr marL="342900" indent="-342900">
              <a:lnSpc>
                <a:spcPct val="80000"/>
              </a:lnSpc>
              <a:spcBef>
                <a:spcPct val="20000"/>
              </a:spcBef>
              <a:defRPr/>
            </a:pPr>
            <a:endParaRPr lang="en-US" sz="1400" dirty="0">
              <a:latin typeface="Arial" pitchFamily="34" charset="0"/>
              <a:cs typeface="Arial" pitchFamily="34" charset="0"/>
            </a:endParaRPr>
          </a:p>
          <a:p>
            <a:pPr marL="342900" indent="-342900">
              <a:lnSpc>
                <a:spcPct val="80000"/>
              </a:lnSpc>
              <a:spcBef>
                <a:spcPct val="20000"/>
              </a:spcBef>
              <a:defRPr/>
            </a:pPr>
            <a:endParaRPr lang="en-US" sz="1400" dirty="0">
              <a:latin typeface="Arial" pitchFamily="34" charset="0"/>
              <a:cs typeface="Arial" pitchFamily="34" charset="0"/>
            </a:endParaRPr>
          </a:p>
          <a:p>
            <a:pPr>
              <a:lnSpc>
                <a:spcPct val="80000"/>
              </a:lnSpc>
              <a:spcBef>
                <a:spcPct val="20000"/>
              </a:spcBef>
              <a:defRPr/>
            </a:pPr>
            <a:r>
              <a:rPr lang="en-US" sz="1400" i="1" dirty="0">
                <a:latin typeface="Arial" pitchFamily="34" charset="0"/>
                <a:cs typeface="Arial" pitchFamily="34" charset="0"/>
              </a:rPr>
              <a:t>	</a:t>
            </a:r>
          </a:p>
          <a:p>
            <a:pPr>
              <a:lnSpc>
                <a:spcPct val="80000"/>
              </a:lnSpc>
              <a:spcBef>
                <a:spcPct val="20000"/>
              </a:spcBef>
              <a:defRPr/>
            </a:pPr>
            <a:r>
              <a:rPr lang="en-US" sz="1400" i="1" dirty="0">
                <a:latin typeface="Arial" pitchFamily="34" charset="0"/>
                <a:cs typeface="Arial" pitchFamily="34" charset="0"/>
              </a:rPr>
              <a:t>	</a:t>
            </a:r>
          </a:p>
          <a:p>
            <a:pPr marL="342900" indent="-342900" fontAlgn="base">
              <a:lnSpc>
                <a:spcPct val="80000"/>
              </a:lnSpc>
              <a:spcBef>
                <a:spcPct val="20000"/>
              </a:spcBef>
              <a:spcAft>
                <a:spcPct val="0"/>
              </a:spcAft>
              <a:buFont typeface="Arial" pitchFamily="34" charset="0"/>
              <a:buChar char="•"/>
              <a:defRPr/>
            </a:pPr>
            <a:endParaRPr lang="en-US" sz="1400" kern="0" dirty="0">
              <a:latin typeface="Arial" pitchFamily="34" charset="0"/>
              <a:cs typeface="Arial" pitchFamily="34" charset="0"/>
            </a:endParaRPr>
          </a:p>
        </p:txBody>
      </p:sp>
      <p:sp>
        <p:nvSpPr>
          <p:cNvPr id="9" name="TextBox 8"/>
          <p:cNvSpPr txBox="1"/>
          <p:nvPr/>
        </p:nvSpPr>
        <p:spPr>
          <a:xfrm>
            <a:off x="726989" y="523040"/>
            <a:ext cx="8915400" cy="669367"/>
          </a:xfrm>
          <a:prstGeom prst="rect">
            <a:avLst/>
          </a:prstGeom>
          <a:noFill/>
        </p:spPr>
        <p:txBody>
          <a:bodyPr wrap="square" lIns="101870" tIns="50935" rIns="101870" bIns="50935" rtlCol="0">
            <a:spAutoFit/>
          </a:bodyPr>
          <a:lstStyle/>
          <a:p>
            <a:pPr algn="ctr">
              <a:lnSpc>
                <a:spcPct val="150000"/>
              </a:lnSpc>
            </a:pPr>
            <a:r>
              <a:rPr lang="en-US" sz="2800" b="1" dirty="0" smtClean="0">
                <a:solidFill>
                  <a:schemeClr val="bg1"/>
                </a:solidFill>
                <a:latin typeface="Helvetica" pitchFamily="34" charset="0"/>
                <a:cs typeface="Helvetica" pitchFamily="34" charset="0"/>
              </a:rPr>
              <a:t>Stakeholder Relations – Problem Gambling</a:t>
            </a:r>
            <a:endParaRPr lang="en-US" sz="2800" b="1" dirty="0">
              <a:solidFill>
                <a:schemeClr val="bg1"/>
              </a:solidFill>
              <a:latin typeface="Helvetica" pitchFamily="34" charset="0"/>
              <a:cs typeface="Helvetica" pitchFamily="34" charset="0"/>
            </a:endParaRPr>
          </a:p>
        </p:txBody>
      </p:sp>
      <p:sp>
        <p:nvSpPr>
          <p:cNvPr id="2" name="Footer Placeholder 1"/>
          <p:cNvSpPr>
            <a:spLocks noGrp="1"/>
          </p:cNvSpPr>
          <p:nvPr>
            <p:ph type="ftr" sz="quarter" idx="11"/>
          </p:nvPr>
        </p:nvSpPr>
        <p:spPr/>
        <p:txBody>
          <a:bodyPr/>
          <a:lstStyle/>
          <a:p>
            <a:r>
              <a:rPr lang="en-US" smtClean="0"/>
              <a:t>Wyoming Lottery Corporation</a:t>
            </a:r>
            <a:endParaRPr lang="en-US" dirty="0"/>
          </a:p>
        </p:txBody>
      </p:sp>
    </p:spTree>
    <p:extLst>
      <p:ext uri="{BB962C8B-B14F-4D97-AF65-F5344CB8AC3E}">
        <p14:creationId xmlns:p14="http://schemas.microsoft.com/office/powerpoint/2010/main" val="772377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44611" y="1354246"/>
            <a:ext cx="10698892" cy="50188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20000"/>
              </a:spcBef>
              <a:defRPr/>
            </a:pPr>
            <a:endParaRPr lang="en-US" sz="2400" b="1" dirty="0" smtClean="0">
              <a:solidFill>
                <a:schemeClr val="bg1"/>
              </a:solidFill>
              <a:latin typeface="Arial" pitchFamily="34" charset="0"/>
              <a:cs typeface="Arial" pitchFamily="34" charset="0"/>
            </a:endParaRPr>
          </a:p>
          <a:p>
            <a:pPr>
              <a:lnSpc>
                <a:spcPct val="80000"/>
              </a:lnSpc>
              <a:spcBef>
                <a:spcPct val="20000"/>
              </a:spcBef>
              <a:defRPr/>
            </a:pPr>
            <a:endParaRPr lang="en-US" sz="2000" b="1" dirty="0" smtClean="0">
              <a:solidFill>
                <a:schemeClr val="bg1"/>
              </a:solidFill>
              <a:latin typeface="Arial" pitchFamily="34" charset="0"/>
              <a:cs typeface="Arial" pitchFamily="34" charset="0"/>
            </a:endParaRPr>
          </a:p>
          <a:p>
            <a:pPr marL="342900" indent="-342900">
              <a:lnSpc>
                <a:spcPct val="80000"/>
              </a:lnSpc>
              <a:spcBef>
                <a:spcPct val="20000"/>
              </a:spcBef>
              <a:defRPr/>
            </a:pPr>
            <a:endParaRPr lang="en-US" sz="1400" dirty="0">
              <a:latin typeface="Arial" pitchFamily="34" charset="0"/>
              <a:cs typeface="Arial" pitchFamily="34" charset="0"/>
            </a:endParaRPr>
          </a:p>
          <a:p>
            <a:pPr marL="342900" indent="-342900">
              <a:lnSpc>
                <a:spcPct val="80000"/>
              </a:lnSpc>
              <a:spcBef>
                <a:spcPct val="20000"/>
              </a:spcBef>
              <a:defRPr/>
            </a:pPr>
            <a:endParaRPr lang="en-US" sz="1400" dirty="0">
              <a:latin typeface="Arial" pitchFamily="34" charset="0"/>
              <a:cs typeface="Arial" pitchFamily="34" charset="0"/>
            </a:endParaRPr>
          </a:p>
          <a:p>
            <a:pPr>
              <a:lnSpc>
                <a:spcPct val="80000"/>
              </a:lnSpc>
              <a:spcBef>
                <a:spcPct val="20000"/>
              </a:spcBef>
              <a:defRPr/>
            </a:pPr>
            <a:r>
              <a:rPr lang="en-US" sz="1400" i="1" dirty="0">
                <a:latin typeface="Arial" pitchFamily="34" charset="0"/>
                <a:cs typeface="Arial" pitchFamily="34" charset="0"/>
              </a:rPr>
              <a:t>	</a:t>
            </a:r>
          </a:p>
          <a:p>
            <a:pPr>
              <a:lnSpc>
                <a:spcPct val="80000"/>
              </a:lnSpc>
              <a:spcBef>
                <a:spcPct val="20000"/>
              </a:spcBef>
              <a:defRPr/>
            </a:pPr>
            <a:r>
              <a:rPr lang="en-US" sz="1400" i="1" dirty="0">
                <a:latin typeface="Arial" pitchFamily="34" charset="0"/>
                <a:cs typeface="Arial" pitchFamily="34" charset="0"/>
              </a:rPr>
              <a:t>	</a:t>
            </a:r>
          </a:p>
          <a:p>
            <a:pPr marL="342900" indent="-342900" fontAlgn="base">
              <a:lnSpc>
                <a:spcPct val="80000"/>
              </a:lnSpc>
              <a:spcBef>
                <a:spcPct val="20000"/>
              </a:spcBef>
              <a:spcAft>
                <a:spcPct val="0"/>
              </a:spcAft>
              <a:buFont typeface="Arial" pitchFamily="34" charset="0"/>
              <a:buChar char="•"/>
              <a:defRPr/>
            </a:pPr>
            <a:endParaRPr lang="en-US" sz="1400" kern="0" dirty="0">
              <a:latin typeface="Arial" pitchFamily="34" charset="0"/>
              <a:cs typeface="Arial" pitchFamily="34" charset="0"/>
            </a:endParaRPr>
          </a:p>
        </p:txBody>
      </p:sp>
      <p:sp>
        <p:nvSpPr>
          <p:cNvPr id="9" name="TextBox 8"/>
          <p:cNvSpPr txBox="1"/>
          <p:nvPr/>
        </p:nvSpPr>
        <p:spPr>
          <a:xfrm>
            <a:off x="1304505" y="530213"/>
            <a:ext cx="8915400" cy="1488950"/>
          </a:xfrm>
          <a:prstGeom prst="rect">
            <a:avLst/>
          </a:prstGeom>
          <a:noFill/>
        </p:spPr>
        <p:txBody>
          <a:bodyPr wrap="square" lIns="101870" tIns="50935" rIns="101870" bIns="50935" rtlCol="0">
            <a:spAutoFit/>
          </a:bodyPr>
          <a:lstStyle/>
          <a:p>
            <a:pPr algn="ctr">
              <a:lnSpc>
                <a:spcPct val="150000"/>
              </a:lnSpc>
            </a:pPr>
            <a:r>
              <a:rPr lang="en-US" sz="3200" b="1" dirty="0">
                <a:solidFill>
                  <a:schemeClr val="bg1"/>
                </a:solidFill>
                <a:latin typeface="Helvetica" pitchFamily="34" charset="0"/>
                <a:cs typeface="Helvetica" pitchFamily="34" charset="0"/>
              </a:rPr>
              <a:t>Building a Lottery in the Social Media Era</a:t>
            </a:r>
          </a:p>
          <a:p>
            <a:pPr algn="ctr">
              <a:lnSpc>
                <a:spcPct val="150000"/>
              </a:lnSpc>
            </a:pPr>
            <a:r>
              <a:rPr lang="en-US" sz="3200" b="1" dirty="0">
                <a:solidFill>
                  <a:schemeClr val="bg1"/>
                </a:solidFill>
                <a:latin typeface="Helvetica" pitchFamily="34" charset="0"/>
                <a:cs typeface="Helvetica" pitchFamily="34" charset="0"/>
              </a:rPr>
              <a:t>Marketing and Promotions</a:t>
            </a:r>
          </a:p>
        </p:txBody>
      </p:sp>
      <p:pic>
        <p:nvPicPr>
          <p:cNvPr id="2" name="Picture 1"/>
          <p:cNvPicPr>
            <a:picLocks noChangeAspect="1"/>
          </p:cNvPicPr>
          <p:nvPr/>
        </p:nvPicPr>
        <p:blipFill>
          <a:blip r:embed="rId3"/>
          <a:stretch>
            <a:fillRect/>
          </a:stretch>
        </p:blipFill>
        <p:spPr>
          <a:xfrm>
            <a:off x="415057" y="1965659"/>
            <a:ext cx="5347148" cy="4010361"/>
          </a:xfrm>
          <a:prstGeom prst="rect">
            <a:avLst/>
          </a:prstGeom>
        </p:spPr>
      </p:pic>
      <p:pic>
        <p:nvPicPr>
          <p:cNvPr id="3" name="Picture 2"/>
          <p:cNvPicPr>
            <a:picLocks noChangeAspect="1"/>
          </p:cNvPicPr>
          <p:nvPr/>
        </p:nvPicPr>
        <p:blipFill>
          <a:blip r:embed="rId4"/>
          <a:stretch>
            <a:fillRect/>
          </a:stretch>
        </p:blipFill>
        <p:spPr>
          <a:xfrm>
            <a:off x="6329362" y="1961348"/>
            <a:ext cx="5365333" cy="4014672"/>
          </a:xfrm>
          <a:prstGeom prst="rect">
            <a:avLst/>
          </a:prstGeom>
        </p:spPr>
      </p:pic>
    </p:spTree>
    <p:extLst>
      <p:ext uri="{BB962C8B-B14F-4D97-AF65-F5344CB8AC3E}">
        <p14:creationId xmlns:p14="http://schemas.microsoft.com/office/powerpoint/2010/main" val="641540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44611" y="1354246"/>
            <a:ext cx="10698892" cy="501881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20000"/>
              </a:spcBef>
              <a:defRPr/>
            </a:pPr>
            <a:endParaRPr lang="en-US" sz="2400" b="1" dirty="0" smtClean="0">
              <a:solidFill>
                <a:schemeClr val="bg1"/>
              </a:solidFill>
              <a:latin typeface="Arial" pitchFamily="34" charset="0"/>
              <a:cs typeface="Arial" pitchFamily="34" charset="0"/>
            </a:endParaRPr>
          </a:p>
          <a:p>
            <a:pPr>
              <a:lnSpc>
                <a:spcPct val="80000"/>
              </a:lnSpc>
              <a:spcBef>
                <a:spcPct val="20000"/>
              </a:spcBef>
              <a:defRPr/>
            </a:pPr>
            <a:endParaRPr lang="en-US" sz="2000" b="1" dirty="0" smtClean="0">
              <a:solidFill>
                <a:schemeClr val="bg1"/>
              </a:solidFill>
              <a:latin typeface="Arial" pitchFamily="34" charset="0"/>
              <a:cs typeface="Arial" pitchFamily="34" charset="0"/>
            </a:endParaRPr>
          </a:p>
          <a:p>
            <a:pPr marL="342900" indent="-342900">
              <a:lnSpc>
                <a:spcPct val="80000"/>
              </a:lnSpc>
              <a:spcBef>
                <a:spcPct val="20000"/>
              </a:spcBef>
              <a:defRPr/>
            </a:pPr>
            <a:endParaRPr lang="en-US" sz="1400" dirty="0">
              <a:latin typeface="Arial" pitchFamily="34" charset="0"/>
              <a:cs typeface="Arial" pitchFamily="34" charset="0"/>
            </a:endParaRPr>
          </a:p>
          <a:p>
            <a:pPr marL="342900" indent="-342900">
              <a:lnSpc>
                <a:spcPct val="80000"/>
              </a:lnSpc>
              <a:spcBef>
                <a:spcPct val="20000"/>
              </a:spcBef>
              <a:defRPr/>
            </a:pPr>
            <a:endParaRPr lang="en-US" sz="1400" dirty="0">
              <a:latin typeface="Arial" pitchFamily="34" charset="0"/>
              <a:cs typeface="Arial" pitchFamily="34" charset="0"/>
            </a:endParaRPr>
          </a:p>
          <a:p>
            <a:pPr>
              <a:lnSpc>
                <a:spcPct val="80000"/>
              </a:lnSpc>
              <a:spcBef>
                <a:spcPct val="20000"/>
              </a:spcBef>
              <a:defRPr/>
            </a:pPr>
            <a:r>
              <a:rPr lang="en-US" sz="1400" i="1" dirty="0">
                <a:latin typeface="Arial" pitchFamily="34" charset="0"/>
                <a:cs typeface="Arial" pitchFamily="34" charset="0"/>
              </a:rPr>
              <a:t>	</a:t>
            </a:r>
          </a:p>
          <a:p>
            <a:pPr>
              <a:lnSpc>
                <a:spcPct val="80000"/>
              </a:lnSpc>
              <a:spcBef>
                <a:spcPct val="20000"/>
              </a:spcBef>
              <a:defRPr/>
            </a:pPr>
            <a:r>
              <a:rPr lang="en-US" sz="1400" i="1" dirty="0">
                <a:latin typeface="Arial" pitchFamily="34" charset="0"/>
                <a:cs typeface="Arial" pitchFamily="34" charset="0"/>
              </a:rPr>
              <a:t>	</a:t>
            </a:r>
          </a:p>
          <a:p>
            <a:pPr marL="342900" indent="-342900" fontAlgn="base">
              <a:lnSpc>
                <a:spcPct val="80000"/>
              </a:lnSpc>
              <a:spcBef>
                <a:spcPct val="20000"/>
              </a:spcBef>
              <a:spcAft>
                <a:spcPct val="0"/>
              </a:spcAft>
              <a:buFont typeface="Arial" pitchFamily="34" charset="0"/>
              <a:buChar char="•"/>
              <a:defRPr/>
            </a:pPr>
            <a:endParaRPr lang="en-US" sz="1400" kern="0" dirty="0">
              <a:latin typeface="Arial" pitchFamily="34" charset="0"/>
              <a:cs typeface="Arial" pitchFamily="34" charset="0"/>
            </a:endParaRPr>
          </a:p>
        </p:txBody>
      </p:sp>
      <p:sp>
        <p:nvSpPr>
          <p:cNvPr id="9" name="TextBox 8"/>
          <p:cNvSpPr txBox="1"/>
          <p:nvPr/>
        </p:nvSpPr>
        <p:spPr>
          <a:xfrm>
            <a:off x="1304505" y="535072"/>
            <a:ext cx="8915400" cy="1580192"/>
          </a:xfrm>
          <a:prstGeom prst="rect">
            <a:avLst/>
          </a:prstGeom>
          <a:noFill/>
        </p:spPr>
        <p:txBody>
          <a:bodyPr wrap="square" lIns="101870" tIns="50935" rIns="101870" bIns="50935" rtlCol="0">
            <a:spAutoFit/>
          </a:bodyPr>
          <a:lstStyle/>
          <a:p>
            <a:pPr algn="ctr">
              <a:lnSpc>
                <a:spcPct val="150000"/>
              </a:lnSpc>
            </a:pPr>
            <a:r>
              <a:rPr lang="en-US" sz="3200" b="1" dirty="0" smtClean="0">
                <a:solidFill>
                  <a:schemeClr val="bg1"/>
                </a:solidFill>
                <a:latin typeface="Helvetica" pitchFamily="34" charset="0"/>
                <a:cs typeface="Helvetica" pitchFamily="34" charset="0"/>
              </a:rPr>
              <a:t>Building a Lottery in the Social Media Era</a:t>
            </a:r>
          </a:p>
          <a:p>
            <a:pPr algn="ctr">
              <a:lnSpc>
                <a:spcPct val="150000"/>
              </a:lnSpc>
            </a:pPr>
            <a:r>
              <a:rPr lang="en-US" sz="3200" b="1" dirty="0" smtClean="0">
                <a:solidFill>
                  <a:schemeClr val="bg1"/>
                </a:solidFill>
                <a:latin typeface="Helvetica" pitchFamily="34" charset="0"/>
                <a:cs typeface="Helvetica" pitchFamily="34" charset="0"/>
              </a:rPr>
              <a:t>Marketing and Promotions</a:t>
            </a:r>
            <a:endParaRPr lang="en-US" sz="3200" b="1" dirty="0">
              <a:solidFill>
                <a:schemeClr val="bg1"/>
              </a:solidFill>
              <a:latin typeface="Helvetica" pitchFamily="34" charset="0"/>
              <a:cs typeface="Helvetica" pitchFamily="34" charset="0"/>
            </a:endParaRPr>
          </a:p>
        </p:txBody>
      </p:sp>
      <p:pic>
        <p:nvPicPr>
          <p:cNvPr id="4" name="Picture 3"/>
          <p:cNvPicPr>
            <a:picLocks noChangeAspect="1"/>
          </p:cNvPicPr>
          <p:nvPr/>
        </p:nvPicPr>
        <p:blipFill>
          <a:blip r:embed="rId3"/>
          <a:stretch>
            <a:fillRect/>
          </a:stretch>
        </p:blipFill>
        <p:spPr>
          <a:xfrm>
            <a:off x="2763795" y="2018045"/>
            <a:ext cx="6235826" cy="4648682"/>
          </a:xfrm>
          <a:prstGeom prst="rect">
            <a:avLst/>
          </a:prstGeom>
        </p:spPr>
      </p:pic>
    </p:spTree>
    <p:extLst>
      <p:ext uri="{BB962C8B-B14F-4D97-AF65-F5344CB8AC3E}">
        <p14:creationId xmlns:p14="http://schemas.microsoft.com/office/powerpoint/2010/main" val="4102172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355</Words>
  <Application>Microsoft Office PowerPoint</Application>
  <PresentationFormat>Widescreen</PresentationFormat>
  <Paragraphs>109</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Calisto MT</vt:lpstr>
      <vt:lpstr>Cambria Math</vt:lpstr>
      <vt:lpstr>Helvetica</vt:lpstr>
      <vt:lpstr>Office Theme</vt:lpstr>
      <vt:lpstr>1_Office Theme</vt:lpstr>
      <vt:lpstr>WYOMING LOTTERY CORPORATION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Macy Holmes</dc:creator>
  <cp:lastModifiedBy>Macy Holmes</cp:lastModifiedBy>
  <cp:revision>24</cp:revision>
  <cp:lastPrinted>2016-09-08T21:30:01Z</cp:lastPrinted>
  <dcterms:created xsi:type="dcterms:W3CDTF">2016-09-01T17:31:37Z</dcterms:created>
  <dcterms:modified xsi:type="dcterms:W3CDTF">2016-09-09T15:05:52Z</dcterms:modified>
</cp:coreProperties>
</file>