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257" r:id="rId4"/>
    <p:sldId id="259" r:id="rId5"/>
    <p:sldId id="261" r:id="rId6"/>
    <p:sldId id="260" r:id="rId7"/>
    <p:sldId id="262" r:id="rId8"/>
    <p:sldId id="264" r:id="rId9"/>
    <p:sldId id="268" r:id="rId10"/>
    <p:sldId id="265" r:id="rId11"/>
    <p:sldId id="263" r:id="rId12"/>
    <p:sldId id="274" r:id="rId13"/>
    <p:sldId id="266" r:id="rId14"/>
    <p:sldId id="275" r:id="rId15"/>
    <p:sldId id="271" r:id="rId16"/>
    <p:sldId id="270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D8B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3312" y="-20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B14B6-9A89-8C46-A389-59ED49A66467}" type="datetimeFigureOut">
              <a:rPr lang="en-US" smtClean="0"/>
              <a:t>9/8/16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0183-104F-6F4A-8DCD-6BA8F27ABE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568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B14B6-9A89-8C46-A389-59ED49A66467}" type="datetimeFigureOut">
              <a:rPr lang="en-US" smtClean="0"/>
              <a:t>9/8/16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0183-104F-6F4A-8DCD-6BA8F27ABE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322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B14B6-9A89-8C46-A389-59ED49A66467}" type="datetimeFigureOut">
              <a:rPr lang="en-US" smtClean="0"/>
              <a:t>9/8/16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0183-104F-6F4A-8DCD-6BA8F27ABE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406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>
            <a:spLocks noGrp="1"/>
          </p:cNvSpPr>
          <p:nvPr/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42194" y="1173476"/>
            <a:ext cx="4775270" cy="2608170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Title Text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41648" y="3794042"/>
            <a:ext cx="4773168" cy="109276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rgbClr val="80808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Text Here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176161"/>
            <a:ext cx="4067175" cy="875563"/>
          </a:xfrm>
        </p:spPr>
        <p:txBody>
          <a:bodyPr anchor="t">
            <a:norm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en-US" dirty="0" smtClean="0"/>
              <a:t>Author</a:t>
            </a:r>
            <a:br>
              <a:rPr lang="en-US" dirty="0" smtClean="0"/>
            </a:br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363133" y="6356350"/>
            <a:ext cx="960120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fld id="{2E12C294-433E-4838-A3B6-6AC23F375E52}" type="datetime1">
              <a:rPr lang="en-US" smtClean="0"/>
              <a:pPr/>
              <a:t>9/8/16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68880" y="6356350"/>
            <a:ext cx="5367528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778934" cy="365125"/>
          </a:xfrm>
          <a:prstGeom prst="rect">
            <a:avLst/>
          </a:prstGeom>
        </p:spPr>
        <p:txBody>
          <a:bodyPr anchor="b"/>
          <a:lstStyle>
            <a:lvl1pPr algn="l">
              <a:defRPr sz="1200"/>
            </a:lvl1pPr>
          </a:lstStyle>
          <a:p>
            <a:fld id="{AB4AC0B7-20AE-264F-907A-4CAB12E956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474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B14B6-9A89-8C46-A389-59ED49A66467}" type="datetimeFigureOut">
              <a:rPr lang="en-US" smtClean="0"/>
              <a:t>9/8/16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0183-104F-6F4A-8DCD-6BA8F27ABE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032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B14B6-9A89-8C46-A389-59ED49A66467}" type="datetimeFigureOut">
              <a:rPr lang="en-US" smtClean="0"/>
              <a:t>9/8/16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0183-104F-6F4A-8DCD-6BA8F27ABE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936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B14B6-9A89-8C46-A389-59ED49A66467}" type="datetimeFigureOut">
              <a:rPr lang="en-US" smtClean="0"/>
              <a:t>9/8/16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0183-104F-6F4A-8DCD-6BA8F27ABE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701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B14B6-9A89-8C46-A389-59ED49A66467}" type="datetimeFigureOut">
              <a:rPr lang="en-US" smtClean="0"/>
              <a:t>9/8/16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0183-104F-6F4A-8DCD-6BA8F27ABE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769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B14B6-9A89-8C46-A389-59ED49A66467}" type="datetimeFigureOut">
              <a:rPr lang="en-US" smtClean="0"/>
              <a:t>9/8/16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0183-104F-6F4A-8DCD-6BA8F27ABE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762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B14B6-9A89-8C46-A389-59ED49A66467}" type="datetimeFigureOut">
              <a:rPr lang="en-US" smtClean="0"/>
              <a:t>9/8/16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0183-104F-6F4A-8DCD-6BA8F27ABE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65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B14B6-9A89-8C46-A389-59ED49A66467}" type="datetimeFigureOut">
              <a:rPr lang="en-US" smtClean="0"/>
              <a:t>9/8/16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0183-104F-6F4A-8DCD-6BA8F27ABE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133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B14B6-9A89-8C46-A389-59ED49A66467}" type="datetimeFigureOut">
              <a:rPr lang="en-US" smtClean="0"/>
              <a:t>9/8/16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80183-104F-6F4A-8DCD-6BA8F27ABE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887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B14B6-9A89-8C46-A389-59ED49A66467}" type="datetimeFigureOut">
              <a:rPr lang="en-US" smtClean="0"/>
              <a:t>9/8/16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80183-104F-6F4A-8DCD-6BA8F27ABE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4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Relationship Id="rId3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924348" y="1658188"/>
            <a:ext cx="5267108" cy="26081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ED8B0C"/>
                </a:solidFill>
                <a:latin typeface="Arial Black"/>
                <a:cs typeface="Arial Black"/>
              </a:rPr>
              <a:t>Tom Delacenserie</a:t>
            </a:r>
          </a:p>
          <a:p>
            <a:pPr algn="ctr"/>
            <a:r>
              <a:rPr lang="en-US" dirty="0" smtClean="0">
                <a:solidFill>
                  <a:srgbClr val="ED8B0C"/>
                </a:solidFill>
                <a:latin typeface="Arial Black"/>
                <a:cs typeface="Arial Black"/>
              </a:rPr>
              <a:t>Secretary</a:t>
            </a:r>
            <a:endParaRPr lang="en-US" dirty="0">
              <a:solidFill>
                <a:srgbClr val="ED8B0C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95597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auty_082016-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1" b="1179"/>
          <a:stretch/>
        </p:blipFill>
        <p:spPr>
          <a:xfrm>
            <a:off x="1365086" y="918821"/>
            <a:ext cx="6508914" cy="5345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1080" y="300187"/>
            <a:ext cx="8358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BEAUTY AND PERSONAL CARE MARKET*</a:t>
            </a:r>
            <a:endParaRPr lang="en-US" sz="2800" dirty="0">
              <a:latin typeface="Arial Black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8623" y="6303820"/>
            <a:ext cx="36728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Arial"/>
                <a:cs typeface="Arial"/>
              </a:rPr>
              <a:t>*In billions; percent reflects share of total beauty segments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69226" y="6303821"/>
            <a:ext cx="4847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Arial"/>
                <a:cs typeface="Arial"/>
              </a:rPr>
              <a:t>Reference Source “Beauty Care Trending”, August 2016 • </a:t>
            </a:r>
            <a:r>
              <a:rPr lang="en-US" sz="1050" dirty="0" err="1">
                <a:latin typeface="Arial"/>
                <a:cs typeface="Arial"/>
              </a:rPr>
              <a:t>d</a:t>
            </a:r>
            <a:r>
              <a:rPr lang="en-US" sz="1050" dirty="0" err="1" smtClean="0">
                <a:latin typeface="Arial"/>
                <a:cs typeface="Arial"/>
              </a:rPr>
              <a:t>rugstorenews.com</a:t>
            </a:r>
            <a:endParaRPr lang="en-US" sz="10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2228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othpas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84" y="6119"/>
            <a:ext cx="9169184" cy="68518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1166091"/>
            <a:ext cx="9144000" cy="80818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9000">
                <a:schemeClr val="bg1">
                  <a:alpha val="7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Category Trends</a:t>
            </a:r>
            <a:endParaRPr lang="en-US" sz="4400" b="1" dirty="0">
              <a:solidFill>
                <a:schemeClr val="tx1"/>
              </a:solidFill>
              <a:effectLst>
                <a:glow rad="101600">
                  <a:schemeClr val="bg1">
                    <a:alpha val="75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531105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29843" r="1809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1166091"/>
            <a:ext cx="9144000" cy="80818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9000">
                <a:schemeClr val="bg1">
                  <a:alpha val="7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Category Trends</a:t>
            </a:r>
            <a:endParaRPr lang="en-US" sz="4400" b="1" dirty="0">
              <a:solidFill>
                <a:schemeClr val="tx1"/>
              </a:solidFill>
              <a:effectLst>
                <a:glow rad="101600">
                  <a:schemeClr val="bg1">
                    <a:alpha val="75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552798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994065"/>
            <a:ext cx="9144001" cy="1524000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46000"/>
                </a:schemeClr>
              </a:gs>
              <a:gs pos="2000">
                <a:schemeClr val="bg1">
                  <a:alpha val="0"/>
                </a:schemeClr>
              </a:gs>
              <a:gs pos="78000">
                <a:schemeClr val="bg1"/>
              </a:gs>
              <a:gs pos="22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/>
              </a:solidFill>
              <a:effectLst>
                <a:glow rad="101600">
                  <a:schemeClr val="bg1">
                    <a:alpha val="75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009" y="1105728"/>
            <a:ext cx="5027398" cy="131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21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blix storefront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124365"/>
            <a:ext cx="9144001" cy="1524000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46000"/>
                </a:schemeClr>
              </a:gs>
              <a:gs pos="2000">
                <a:schemeClr val="bg1">
                  <a:alpha val="0"/>
                </a:schemeClr>
              </a:gs>
              <a:gs pos="67000">
                <a:schemeClr val="bg1"/>
              </a:gs>
              <a:gs pos="29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/>
              </a:solidFill>
              <a:effectLst>
                <a:glow rad="101600">
                  <a:schemeClr val="bg1">
                    <a:alpha val="75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55" y="2236028"/>
            <a:ext cx="6142306" cy="131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36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port Card_ThinkstockPhotos-186656379 [Converted]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409"/>
            <a:ext cx="9144000" cy="595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52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nkstockPhotos-53205078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" b="2386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6545" y="542636"/>
            <a:ext cx="8497455" cy="143163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65000">
                <a:schemeClr val="bg1">
                  <a:alpha val="53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Technological Advances</a:t>
            </a:r>
          </a:p>
          <a:p>
            <a:pPr algn="ctr"/>
            <a:r>
              <a:rPr lang="en-US" sz="4400" b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and Trends</a:t>
            </a:r>
            <a:endParaRPr lang="en-US" sz="4400" b="1" dirty="0">
              <a:solidFill>
                <a:schemeClr val="tx1"/>
              </a:solidFill>
              <a:effectLst>
                <a:glow rad="101600">
                  <a:schemeClr val="bg1">
                    <a:alpha val="75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650930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TitlePage_bar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80909" y="2103082"/>
            <a:ext cx="42772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chemeClr val="accent6"/>
                </a:solidFill>
                <a:latin typeface="Futura Std Book"/>
                <a:cs typeface="Futura Std Book"/>
              </a:rPr>
              <a:t>Thank You!</a:t>
            </a:r>
            <a:endParaRPr lang="en-US" sz="8800" b="1" dirty="0">
              <a:solidFill>
                <a:schemeClr val="accent6"/>
              </a:solidFill>
              <a:latin typeface="Futura Std Book"/>
              <a:cs typeface="Futura 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934955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2" t="3656" r="841" b="14326"/>
          <a:stretch/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78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0B_Education_10x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r="1534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98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inkstockPhotos-50368276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2" r="14885" b="2623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80817" y="1050642"/>
            <a:ext cx="9224818" cy="259772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15000"/>
                </a:schemeClr>
              </a:gs>
              <a:gs pos="21000">
                <a:schemeClr val="bg1"/>
              </a:gs>
              <a:gs pos="78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Challenges to</a:t>
            </a:r>
          </a:p>
          <a:p>
            <a:pPr algn="ctr"/>
            <a:r>
              <a:rPr lang="en-US" sz="4400" b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Growing a</a:t>
            </a:r>
          </a:p>
          <a:p>
            <a:pPr algn="ctr"/>
            <a:r>
              <a:rPr lang="en-US" sz="4400" b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$70 Billion Category</a:t>
            </a:r>
            <a:endParaRPr lang="en-US" sz="4400" b="1" dirty="0">
              <a:solidFill>
                <a:schemeClr val="tx1"/>
              </a:solidFill>
              <a:effectLst>
                <a:glow rad="101600">
                  <a:schemeClr val="bg1">
                    <a:alpha val="75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611072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/>
          <a:stretch/>
        </p:blipFill>
        <p:spPr>
          <a:xfrm>
            <a:off x="0" y="0"/>
            <a:ext cx="915555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3913909"/>
            <a:ext cx="9155546" cy="109681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"/>
                </a:schemeClr>
              </a:gs>
              <a:gs pos="29000">
                <a:schemeClr val="bg1">
                  <a:alpha val="73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The Average Consumer Spends Around 13 Seconds Making an In-Store Brand Purchase Decision.</a:t>
            </a:r>
            <a:endParaRPr lang="en-US" sz="2400" b="1" dirty="0">
              <a:solidFill>
                <a:schemeClr val="tx1"/>
              </a:solidFill>
              <a:effectLst>
                <a:glow rad="101600">
                  <a:schemeClr val="bg1">
                    <a:alpha val="75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7" name="Picture 6" descr="13 Seconds_v3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" y="134672"/>
            <a:ext cx="2921001" cy="298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52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diment aisl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0" r="21893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1166091"/>
            <a:ext cx="9144000" cy="80818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9000">
                <a:schemeClr val="bg1">
                  <a:alpha val="7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So Many Choices</a:t>
            </a:r>
            <a:endParaRPr lang="en-US" sz="4400" b="1" dirty="0">
              <a:solidFill>
                <a:schemeClr val="tx1"/>
              </a:solidFill>
              <a:effectLst>
                <a:glow rad="101600">
                  <a:schemeClr val="bg1">
                    <a:alpha val="75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036900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etchup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2" b="1980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6545" y="1166091"/>
            <a:ext cx="8497455" cy="80818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9000">
                <a:schemeClr val="bg1">
                  <a:alpha val="7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Decision Made</a:t>
            </a:r>
            <a:endParaRPr lang="en-US" sz="4400" b="1" dirty="0">
              <a:solidFill>
                <a:schemeClr val="tx1"/>
              </a:solidFill>
              <a:effectLst>
                <a:glow rad="101600">
                  <a:schemeClr val="bg1">
                    <a:alpha val="75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291112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" r="594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4730" y="2216727"/>
            <a:ext cx="8970817" cy="80818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9000">
                <a:schemeClr val="bg1">
                  <a:alpha val="7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Impulse Purchase Decision</a:t>
            </a:r>
            <a:endParaRPr lang="en-US" sz="4400" b="1" dirty="0">
              <a:solidFill>
                <a:schemeClr val="tx1"/>
              </a:solidFill>
              <a:effectLst>
                <a:glow rad="101600">
                  <a:schemeClr val="bg1">
                    <a:alpha val="75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321521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  <a:gradFill>
            <a:gsLst>
              <a:gs pos="33000">
                <a:schemeClr val="bg1">
                  <a:lumMod val="50000"/>
                </a:schemeClr>
              </a:gs>
              <a:gs pos="100000">
                <a:schemeClr val="bg1">
                  <a:lumMod val="85000"/>
                  <a:alpha val="14000"/>
                </a:schemeClr>
              </a:gs>
              <a:gs pos="5000">
                <a:schemeClr val="bg1">
                  <a:lumMod val="85000"/>
                  <a:alpha val="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545"/>
            <a:ext cx="9144000" cy="58189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6545" y="886691"/>
            <a:ext cx="8497455" cy="80818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9000">
                <a:schemeClr val="bg1">
                  <a:alpha val="7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75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Focused Purchase</a:t>
            </a:r>
            <a:endParaRPr lang="en-US" sz="4400" b="1" dirty="0">
              <a:solidFill>
                <a:schemeClr val="tx1"/>
              </a:solidFill>
              <a:effectLst>
                <a:glow rad="101600">
                  <a:schemeClr val="bg1">
                    <a:alpha val="75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324688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77</Words>
  <Application>Microsoft Macintosh PowerPoint</Application>
  <PresentationFormat>On-screen Show (4:3)</PresentationFormat>
  <Paragraphs>18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Lottery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Williams</dc:creator>
  <cp:lastModifiedBy>Natalie Williams</cp:lastModifiedBy>
  <cp:revision>50</cp:revision>
  <cp:lastPrinted>2016-09-01T13:46:27Z</cp:lastPrinted>
  <dcterms:created xsi:type="dcterms:W3CDTF">2016-04-05T16:31:28Z</dcterms:created>
  <dcterms:modified xsi:type="dcterms:W3CDTF">2016-09-08T16:17:55Z</dcterms:modified>
</cp:coreProperties>
</file>