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260" r:id="rId2"/>
    <p:sldId id="261" r:id="rId3"/>
    <p:sldId id="280" r:id="rId4"/>
    <p:sldId id="264" r:id="rId5"/>
    <p:sldId id="288" r:id="rId6"/>
    <p:sldId id="287" r:id="rId7"/>
    <p:sldId id="259" r:id="rId8"/>
    <p:sldId id="267" r:id="rId9"/>
    <p:sldId id="265" r:id="rId10"/>
    <p:sldId id="275" r:id="rId11"/>
    <p:sldId id="281" r:id="rId12"/>
    <p:sldId id="283" r:id="rId13"/>
    <p:sldId id="284" r:id="rId14"/>
    <p:sldId id="285" r:id="rId15"/>
    <p:sldId id="274" r:id="rId16"/>
    <p:sldId id="272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2E8"/>
    <a:srgbClr val="123B65"/>
    <a:srgbClr val="595A5C"/>
    <a:srgbClr val="00AAD6"/>
    <a:srgbClr val="00B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9"/>
    <p:restoredTop sz="87592" autoAdjust="0"/>
  </p:normalViewPr>
  <p:slideViewPr>
    <p:cSldViewPr snapToGrid="0" snapToObjects="1">
      <p:cViewPr>
        <p:scale>
          <a:sx n="133" d="100"/>
          <a:sy n="133" d="100"/>
        </p:scale>
        <p:origin x="75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E9B410-9FE0-4CB9-B1FB-F742360D21FD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CB470C-971F-4606-8178-5182E3950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16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E668CE-FC22-6943-B803-DD80FCDE66FD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DDD72C-67B8-4A48-9650-94F4B4749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click &gt; Format Background to change background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4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0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</a:t>
            </a:r>
            <a:r>
              <a:rPr lang="en-US" baseline="0" dirty="0"/>
              <a:t> to the difference between doing it with technology and without.</a:t>
            </a:r>
          </a:p>
          <a:p>
            <a:r>
              <a:rPr lang="en-US" baseline="0" dirty="0"/>
              <a:t>With technology we capture the player BEFORE they’ve spent their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ADDDD72C-67B8-4A48-9650-94F4B47495B1}" type="slidenum">
              <a:rPr lang="en-US" sz="1800" kern="0">
                <a:solidFill>
                  <a:sysClr val="windowText" lastClr="000000"/>
                </a:solidFill>
              </a:rPr>
              <a:pPr defTabSz="931774"/>
              <a:t>11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20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could be timed</a:t>
            </a:r>
            <a:r>
              <a:rPr lang="en-US" baseline="0" dirty="0"/>
              <a:t> session – picking the time frame you want to play. Or simply having a clock that allows you to keep track of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ADDDD72C-67B8-4A48-9650-94F4B47495B1}" type="slidenum">
              <a:rPr lang="en-US" sz="1800" kern="0">
                <a:solidFill>
                  <a:sysClr val="windowText" lastClr="000000"/>
                </a:solidFill>
              </a:rPr>
              <a:pPr defTabSz="931774"/>
              <a:t>12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11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</a:t>
            </a:r>
            <a:r>
              <a:rPr lang="en-US" baseline="0" dirty="0"/>
              <a:t> total amounts to be inserted or certain dollar bill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ADDDD72C-67B8-4A48-9650-94F4B47495B1}" type="slidenum">
              <a:rPr lang="en-US" sz="1800" kern="0">
                <a:solidFill>
                  <a:sysClr val="windowText" lastClr="000000"/>
                </a:solidFill>
              </a:rPr>
              <a:pPr defTabSz="931774"/>
              <a:t>13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94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ADDDD72C-67B8-4A48-9650-94F4B47495B1}" type="slidenum">
              <a:rPr lang="en-US" sz="1800" kern="0">
                <a:solidFill>
                  <a:sysClr val="windowText" lastClr="000000"/>
                </a:solidFill>
              </a:rPr>
              <a:pPr defTabSz="931774"/>
              <a:t>14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73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we can recap our markets and how we’re helping them grow responsibly.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47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addition to RG features, come see our new products and payment solutions.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7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08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ADDDD72C-67B8-4A48-9650-94F4B47495B1}" type="slidenum">
              <a:rPr lang="en-US" sz="1800" kern="0">
                <a:solidFill>
                  <a:sysClr val="windowText" lastClr="000000"/>
                </a:solidFill>
              </a:rPr>
              <a:pPr defTabSz="931774"/>
              <a:t>3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7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2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317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DD72C-67B8-4A48-9650-94F4B47495B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3177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0978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DD72C-67B8-4A48-9650-94F4B47495B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5848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62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Reaches new retailers</a:t>
            </a:r>
            <a:r>
              <a:rPr lang="en-US" baseline="0" dirty="0"/>
              <a:t> – where we need to reference social venues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4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DD72C-67B8-4A48-9650-94F4B47495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6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2737F-5D74-2A48-B10D-0D2A2F53ED16}" type="datetimeFigureOut">
              <a:rPr lang="en-US" smtClean="0"/>
              <a:t>9/10/2016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6249A-2F55-A64E-BE3D-23C1B46D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22938" y="6457335"/>
            <a:ext cx="8691155" cy="0"/>
          </a:xfrm>
          <a:prstGeom prst="line">
            <a:avLst/>
          </a:prstGeom>
          <a:ln w="127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/>
          <p:nvPr/>
        </p:nvSpPr>
        <p:spPr>
          <a:xfrm>
            <a:off x="7313644" y="6475997"/>
            <a:ext cx="1720502" cy="30580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900" b="1" kern="1800" spc="1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DIAMONDGAME.COM</a:t>
            </a:r>
            <a:endParaRPr lang="en-US" sz="900" spc="100" dirty="0">
              <a:solidFill>
                <a:srgbClr val="123B65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288254" y="3566228"/>
            <a:ext cx="8534400" cy="128915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b="1" kern="1800" cap="all" spc="2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Innovating responsibly</a:t>
            </a:r>
          </a:p>
          <a:p>
            <a:pPr algn="ctr"/>
            <a:endParaRPr lang="en-US" sz="1500" dirty="0">
              <a:ea typeface="Calibri" charset="0"/>
              <a:cs typeface="Times New Roman" charset="0"/>
            </a:endParaRPr>
          </a:p>
          <a:p>
            <a:pPr algn="ctr"/>
            <a:r>
              <a:rPr lang="en-US" sz="2200" cap="all" spc="200" dirty="0">
                <a:solidFill>
                  <a:srgbClr val="3CB2E8"/>
                </a:solidFill>
                <a:latin typeface="Arial" charset="0"/>
                <a:ea typeface="Calibri" charset="0"/>
                <a:cs typeface="Times New Roman" charset="0"/>
              </a:rPr>
              <a:t>Bill Breslo</a:t>
            </a:r>
          </a:p>
          <a:p>
            <a:pPr algn="ctr"/>
            <a:r>
              <a:rPr lang="en-US" sz="2200" cap="all" spc="200" dirty="0">
                <a:solidFill>
                  <a:srgbClr val="3CB2E8"/>
                </a:solidFill>
                <a:latin typeface="Arial" charset="0"/>
                <a:ea typeface="Calibri" charset="0"/>
                <a:cs typeface="Times New Roman" charset="0"/>
              </a:rPr>
              <a:t>VP SALES &amp; marketing</a:t>
            </a:r>
            <a:endParaRPr lang="en-US" sz="2200" dirty="0">
              <a:solidFill>
                <a:srgbClr val="3CB2E8"/>
              </a:solidFill>
              <a:ea typeface="Calibri" charset="0"/>
              <a:cs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89" y="1759061"/>
            <a:ext cx="5195130" cy="170366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14942" y="3462727"/>
            <a:ext cx="7465101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62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/>
          <p:nvPr/>
        </p:nvSpPr>
        <p:spPr>
          <a:xfrm>
            <a:off x="135272" y="13080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400" b="1" kern="1800" cap="all" spc="2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AGE VERIFICATION</a:t>
            </a:r>
            <a:endParaRPr lang="en-US" sz="3400" dirty="0">
              <a:solidFill>
                <a:srgbClr val="123B65"/>
              </a:solidFill>
              <a:ea typeface="Calibri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https://8nf7w3gwglk2ygsyo3x6iahc-wpengine.netdna-ssl.com/wp-content/uploads/edd/2015/04/Age-Verification-Modals-760x39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2" b="14781"/>
          <a:stretch/>
        </p:blipFill>
        <p:spPr bwMode="auto">
          <a:xfrm>
            <a:off x="-17407" y="1679510"/>
            <a:ext cx="916140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media.licdn.com/mpr/mpr/shrinknp_400_400/AAEAAQAAAAAAAAh4AAAAJGRlMGM1MWRlLTI5MTktNDM0MS1iYjExLWQ5YzU4YjU4NjZkZ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600" y1="70042" x2="17600" y2="58228"/>
                        <a14:foregroundMark x1="55200" y1="56118" x2="20800" y2="49367"/>
                        <a14:foregroundMark x1="52400" y1="77637" x2="52400" y2="77637"/>
                        <a14:foregroundMark x1="68000" y1="18143" x2="26800" y2="7595"/>
                        <a14:foregroundMark x1="26000" y1="7173" x2="26800" y2="26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22" y="3956470"/>
            <a:ext cx="23812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665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/>
          <p:nvPr/>
        </p:nvSpPr>
        <p:spPr>
          <a:xfrm>
            <a:off x="135272" y="13080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800" cap="all" spc="200" normalizeH="0" baseline="0" noProof="0" dirty="0">
                <a:ln>
                  <a:noFill/>
                </a:ln>
                <a:solidFill>
                  <a:srgbClr val="123B65"/>
                </a:solidFill>
                <a:effectLst/>
                <a:uLnTx/>
                <a:uFillTx/>
                <a:latin typeface="Arial" charset="0"/>
                <a:ea typeface="Calibri" charset="0"/>
                <a:cs typeface="Times New Roman" charset="0"/>
              </a:rPr>
              <a:t>SELF-EXCLUSION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123B65"/>
              </a:solidFill>
              <a:effectLst/>
              <a:uLnTx/>
              <a:uFillTx/>
              <a:ea typeface="Calibri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8" descr="https://www.rightcasino.com/media/online/responsible_selfexclu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80" y="1786068"/>
            <a:ext cx="4875384" cy="35102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38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/>
          <p:nvPr/>
        </p:nvSpPr>
        <p:spPr>
          <a:xfrm>
            <a:off x="135272" y="13080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800" cap="all" spc="200" normalizeH="0" baseline="0" noProof="0" dirty="0">
                <a:ln>
                  <a:noFill/>
                </a:ln>
                <a:solidFill>
                  <a:srgbClr val="123B65"/>
                </a:solidFill>
                <a:effectLst/>
                <a:uLnTx/>
                <a:uFillTx/>
                <a:latin typeface="Arial" charset="0"/>
                <a:ea typeface="Calibri" charset="0"/>
                <a:cs typeface="Times New Roman" charset="0"/>
              </a:rPr>
              <a:t>TIMED SESSIONS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123B65"/>
              </a:solidFill>
              <a:effectLst/>
              <a:uLnTx/>
              <a:uFillTx/>
              <a:ea typeface="Calibri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388" y="1059020"/>
            <a:ext cx="2136184" cy="4804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38" y="1442584"/>
            <a:ext cx="6195527" cy="3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4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/>
          <p:nvPr/>
        </p:nvSpPr>
        <p:spPr>
          <a:xfrm>
            <a:off x="135272" y="13080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800" cap="all" spc="200" normalizeH="0" baseline="0" noProof="0" dirty="0">
                <a:ln>
                  <a:noFill/>
                </a:ln>
                <a:solidFill>
                  <a:srgbClr val="123B65"/>
                </a:solidFill>
                <a:effectLst/>
                <a:uLnTx/>
                <a:uFillTx/>
                <a:latin typeface="Arial" charset="0"/>
                <a:ea typeface="Calibri" charset="0"/>
                <a:cs typeface="Times New Roman" charset="0"/>
              </a:rPr>
              <a:t>CURRENCY LIMITS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123B65"/>
              </a:solidFill>
              <a:effectLst/>
              <a:uLnTx/>
              <a:uFillTx/>
              <a:ea typeface="Calibri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Picture 6" descr="http://cdn1.thecomeback.com/thisgivensunday/wp-content/uploads/sites/20/2015/02/0428_WVwealt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10548"/>
          <a:stretch/>
        </p:blipFill>
        <p:spPr bwMode="auto">
          <a:xfrm>
            <a:off x="1440110" y="1819469"/>
            <a:ext cx="5924723" cy="36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62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/>
          <p:nvPr/>
        </p:nvSpPr>
        <p:spPr>
          <a:xfrm>
            <a:off x="135272" y="13080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kern="1800" cap="all" spc="200" dirty="0" err="1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Rg</a:t>
            </a:r>
            <a:r>
              <a:rPr lang="en-US" sz="3400" b="1" kern="1800" cap="all" spc="2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 hotline access 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123B65"/>
              </a:solidFill>
              <a:effectLst/>
              <a:uLnTx/>
              <a:uFillTx/>
              <a:ea typeface="Calibri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77" y="986712"/>
            <a:ext cx="6459895" cy="4844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3" y="1255202"/>
            <a:ext cx="2215901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77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/>
          <p:nvPr/>
        </p:nvSpPr>
        <p:spPr>
          <a:xfrm>
            <a:off x="135272" y="13080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400" b="1" kern="1800" cap="all" spc="2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RESPONSIBLY GROWING MARKETS</a:t>
            </a:r>
            <a:endParaRPr lang="en-US" sz="3400" dirty="0">
              <a:solidFill>
                <a:srgbClr val="123B65"/>
              </a:solidFill>
              <a:ea typeface="Calibri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4" y="950443"/>
            <a:ext cx="7848042" cy="54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24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/>
          <p:nvPr/>
        </p:nvSpPr>
        <p:spPr>
          <a:xfrm>
            <a:off x="135272" y="40332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400" b="1" kern="1800" cap="all" spc="2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COME SEE HOW!</a:t>
            </a:r>
            <a:endParaRPr lang="en-US" sz="3400" dirty="0">
              <a:solidFill>
                <a:srgbClr val="123B65"/>
              </a:solidFill>
              <a:ea typeface="Calibri" charset="0"/>
              <a:cs typeface="Times New Roman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22938" y="97908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nasplawards.org/img/NASPL20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02" y="1524621"/>
            <a:ext cx="5256180" cy="37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1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rtsprofessional.co.uk/sites/artsprofessional.co.uk/files/styles/551_by_350_feature/public/lisa_brewster.jpg?itok=2mkPGvs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3"/>
          <a:stretch/>
        </p:blipFill>
        <p:spPr bwMode="auto">
          <a:xfrm>
            <a:off x="-10887" y="-1"/>
            <a:ext cx="9154887" cy="61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/>
          <p:nvPr/>
        </p:nvSpPr>
        <p:spPr>
          <a:xfrm>
            <a:off x="1004584" y="428434"/>
            <a:ext cx="7123944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kern="1800" cap="all" spc="200" dirty="0">
                <a:solidFill>
                  <a:schemeClr val="bg1"/>
                </a:solidFill>
                <a:latin typeface="Arial" charset="0"/>
                <a:ea typeface="Calibri" charset="0"/>
                <a:cs typeface="Times New Roman" charset="0"/>
              </a:rPr>
              <a:t>WHAT ARE WE ALL TRYING TO ACHIEVE?</a:t>
            </a:r>
            <a:endParaRPr lang="en-US" sz="4000" dirty="0">
              <a:solidFill>
                <a:schemeClr val="bg1"/>
              </a:solidFill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rtsprofessional.co.uk/sites/artsprofessional.co.uk/files/styles/551_by_350_feature/public/lisa_brewster.jpg?itok=2mkPGvs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3"/>
          <a:stretch/>
        </p:blipFill>
        <p:spPr bwMode="auto">
          <a:xfrm>
            <a:off x="-10887" y="-1"/>
            <a:ext cx="9154887" cy="61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/>
          <p:nvPr/>
        </p:nvSpPr>
        <p:spPr>
          <a:xfrm>
            <a:off x="1004584" y="428434"/>
            <a:ext cx="7123944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8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Times New Roman" charset="0"/>
              </a:rPr>
              <a:t>Growth…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 charset="0"/>
              <a:cs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2006082"/>
            <a:ext cx="4487742" cy="2369975"/>
            <a:chOff x="1" y="2006082"/>
            <a:chExt cx="4487742" cy="2369975"/>
          </a:xfrm>
        </p:grpSpPr>
        <p:sp>
          <p:nvSpPr>
            <p:cNvPr id="5" name="Rectangle 4"/>
            <p:cNvSpPr/>
            <p:nvPr/>
          </p:nvSpPr>
          <p:spPr>
            <a:xfrm>
              <a:off x="1" y="2006082"/>
              <a:ext cx="4476854" cy="2369975"/>
            </a:xfrm>
            <a:prstGeom prst="rect">
              <a:avLst/>
            </a:prstGeom>
            <a:solidFill>
              <a:srgbClr val="123B65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 Box 4"/>
            <p:cNvSpPr txBox="1"/>
            <p:nvPr/>
          </p:nvSpPr>
          <p:spPr>
            <a:xfrm>
              <a:off x="482841" y="2534473"/>
              <a:ext cx="4004902" cy="112563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Without getting into hot water</a:t>
              </a:r>
            </a:p>
            <a:p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0885" y="3592286"/>
            <a:ext cx="9154886" cy="258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56" y="388299"/>
            <a:ext cx="8933271" cy="54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rtsprofessional.co.uk/sites/artsprofessional.co.uk/files/styles/551_by_350_feature/public/lisa_brewster.jpg?itok=2mkPGvs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3"/>
          <a:stretch/>
        </p:blipFill>
        <p:spPr bwMode="auto">
          <a:xfrm>
            <a:off x="-10887" y="-1"/>
            <a:ext cx="9154887" cy="61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/>
          <p:nvPr/>
        </p:nvSpPr>
        <p:spPr>
          <a:xfrm>
            <a:off x="1004584" y="428434"/>
            <a:ext cx="7123944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8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Times New Roman" charset="0"/>
              </a:rPr>
              <a:t>Growth…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libri" charset="0"/>
              <a:cs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2006082"/>
            <a:ext cx="4476854" cy="2780522"/>
            <a:chOff x="1" y="2006082"/>
            <a:chExt cx="4476854" cy="2780522"/>
          </a:xfrm>
        </p:grpSpPr>
        <p:sp>
          <p:nvSpPr>
            <p:cNvPr id="5" name="Rectangle 4"/>
            <p:cNvSpPr/>
            <p:nvPr/>
          </p:nvSpPr>
          <p:spPr>
            <a:xfrm>
              <a:off x="1" y="2006082"/>
              <a:ext cx="4476854" cy="2780522"/>
            </a:xfrm>
            <a:prstGeom prst="rect">
              <a:avLst/>
            </a:prstGeom>
            <a:solidFill>
              <a:srgbClr val="123B65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 Box 4"/>
            <p:cNvSpPr txBox="1"/>
            <p:nvPr/>
          </p:nvSpPr>
          <p:spPr>
            <a:xfrm>
              <a:off x="397308" y="2181165"/>
              <a:ext cx="4004902" cy="108455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Without getting into hot water</a:t>
              </a:r>
            </a:p>
            <a:p>
              <a:endParaRPr lang="en-US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2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3000" b="1" dirty="0">
                <a:solidFill>
                  <a:srgbClr val="3CB2E8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0887" y="5085183"/>
            <a:ext cx="9165775" cy="895739"/>
            <a:chOff x="-10887" y="5085183"/>
            <a:chExt cx="9165775" cy="895739"/>
          </a:xfrm>
        </p:grpSpPr>
        <p:sp>
          <p:nvSpPr>
            <p:cNvPr id="11" name="Rectangle 10"/>
            <p:cNvSpPr/>
            <p:nvPr/>
          </p:nvSpPr>
          <p:spPr>
            <a:xfrm>
              <a:off x="-10887" y="5085183"/>
              <a:ext cx="9165775" cy="895739"/>
            </a:xfrm>
            <a:prstGeom prst="rect">
              <a:avLst/>
            </a:prstGeom>
            <a:solidFill>
              <a:srgbClr val="123B65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4"/>
            <p:cNvSpPr txBox="1"/>
            <p:nvPr/>
          </p:nvSpPr>
          <p:spPr>
            <a:xfrm>
              <a:off x="1004584" y="5241237"/>
              <a:ext cx="7123944" cy="51480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800" cap="all" spc="200" normalizeH="0" baseline="0" noProof="0" dirty="0">
                  <a:ln>
                    <a:noFill/>
                  </a:ln>
                  <a:solidFill>
                    <a:srgbClr val="3CB2E8"/>
                  </a:solidFill>
                  <a:effectLst/>
                  <a:uLnTx/>
                  <a:uFillTx/>
                  <a:latin typeface="Arial" charset="0"/>
                  <a:ea typeface="Calibri" charset="0"/>
                  <a:cs typeface="Times New Roman" charset="0"/>
                </a:rPr>
                <a:t>RESPONSIBLE</a:t>
              </a:r>
              <a:r>
                <a:rPr kumimoji="0" lang="en-US" sz="4000" b="1" i="0" u="none" strike="noStrike" kern="1800" cap="all" spc="200" normalizeH="0" noProof="0" dirty="0">
                  <a:ln>
                    <a:noFill/>
                  </a:ln>
                  <a:solidFill>
                    <a:srgbClr val="3CB2E8"/>
                  </a:solidFill>
                  <a:effectLst/>
                  <a:uLnTx/>
                  <a:uFillTx/>
                  <a:latin typeface="Arial" charset="0"/>
                  <a:ea typeface="Calibri" charset="0"/>
                  <a:cs typeface="Times New Roman" charset="0"/>
                </a:rPr>
                <a:t> </a:t>
              </a:r>
              <a:r>
                <a:rPr kumimoji="0" lang="en-US" sz="4000" b="1" i="0" u="none" strike="noStrike" kern="1800" cap="all" spc="200" normalizeH="0" baseline="0" noProof="0" dirty="0">
                  <a:ln>
                    <a:noFill/>
                  </a:ln>
                  <a:solidFill>
                    <a:srgbClr val="3CB2E8"/>
                  </a:solidFill>
                  <a:effectLst/>
                  <a:uLnTx/>
                  <a:uFillTx/>
                  <a:latin typeface="Arial" charset="0"/>
                  <a:ea typeface="Calibri" charset="0"/>
                  <a:cs typeface="Times New Roman" charset="0"/>
                </a:rPr>
                <a:t>Growth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CB2E8"/>
                </a:solidFill>
                <a:effectLst/>
                <a:uLnTx/>
                <a:uFillTx/>
                <a:ea typeface="Calibri" charset="0"/>
                <a:cs typeface="Times New Roman" charset="0"/>
              </a:endParaRPr>
            </a:p>
          </p:txBody>
        </p:sp>
      </p:grpSp>
      <p:sp>
        <p:nvSpPr>
          <p:cNvPr id="12" name="Text Box 4"/>
          <p:cNvSpPr txBox="1"/>
          <p:nvPr/>
        </p:nvSpPr>
        <p:spPr>
          <a:xfrm>
            <a:off x="397308" y="3396343"/>
            <a:ext cx="4004902" cy="116045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Doing right by our players.</a:t>
            </a:r>
          </a:p>
          <a:p>
            <a:endParaRPr lang="en-US" sz="2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000" b="1" dirty="0">
              <a:solidFill>
                <a:srgbClr val="3CB2E8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3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1428"/>
            <a:ext cx="9144000" cy="600841"/>
          </a:xfrm>
          <a:prstGeom prst="rect">
            <a:avLst/>
          </a:prstGeom>
          <a:solidFill>
            <a:srgbClr val="3CB2E8"/>
          </a:solidFill>
          <a:ln>
            <a:solidFill>
              <a:srgbClr val="3CB2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Box 4"/>
          <p:cNvSpPr txBox="1"/>
          <p:nvPr/>
        </p:nvSpPr>
        <p:spPr>
          <a:xfrm>
            <a:off x="200586" y="770759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800" cap="all" spc="200" normalizeH="0" baseline="0" noProof="0" dirty="0">
                <a:ln>
                  <a:noFill/>
                </a:ln>
                <a:solidFill>
                  <a:srgbClr val="123B65"/>
                </a:solidFill>
                <a:effectLst/>
                <a:uLnTx/>
                <a:uFillTx/>
                <a:latin typeface="Arial" charset="0"/>
                <a:ea typeface="Calibri" charset="0"/>
                <a:cs typeface="Times New Roman" charset="0"/>
              </a:rPr>
              <a:t>TECHNOLOGY IS OUR FRIEND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123B65"/>
              </a:solidFill>
              <a:effectLst/>
              <a:uLnTx/>
              <a:uFillTx/>
              <a:ea typeface="Calibri" charset="0"/>
              <a:cs typeface="Times New Roman" charset="0"/>
            </a:endParaRPr>
          </a:p>
        </p:txBody>
      </p:sp>
      <p:pic>
        <p:nvPicPr>
          <p:cNvPr id="16386" name="Picture 2" descr="https://www.yaletownplumbing.com/sites/yaletownplumbing.com/themes/masterlite/images/friend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300" y="1853247"/>
            <a:ext cx="5036966" cy="41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56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/>
          <p:nvPr/>
        </p:nvSpPr>
        <p:spPr>
          <a:xfrm>
            <a:off x="135272" y="13080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400" b="1" kern="1800" cap="all" spc="2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LT-3 ITVM</a:t>
            </a:r>
            <a:endParaRPr lang="en-US" sz="3400" dirty="0">
              <a:solidFill>
                <a:srgbClr val="123B65"/>
              </a:solidFill>
              <a:ea typeface="Calibri" charset="0"/>
              <a:cs typeface="Times New Roman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4"/>
          <p:cNvSpPr txBox="1"/>
          <p:nvPr/>
        </p:nvSpPr>
        <p:spPr>
          <a:xfrm>
            <a:off x="1918376" y="2959149"/>
            <a:ext cx="2897578" cy="33255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kern="1800" dirty="0">
                <a:solidFill>
                  <a:srgbClr val="595A5C"/>
                </a:solidFill>
                <a:latin typeface="Arial" charset="0"/>
                <a:ea typeface="Calibri" charset="0"/>
                <a:cs typeface="Times New Roman" charset="0"/>
              </a:rPr>
              <a:t>Scans ticket barcode</a:t>
            </a:r>
          </a:p>
          <a:p>
            <a:pPr algn="ctr"/>
            <a:r>
              <a:rPr lang="en-US" sz="1600" b="1" kern="1800" dirty="0">
                <a:solidFill>
                  <a:srgbClr val="595A5C"/>
                </a:solidFill>
                <a:latin typeface="Arial" charset="0"/>
                <a:ea typeface="Calibri" charset="0"/>
                <a:cs typeface="Times New Roman" charset="0"/>
              </a:rPr>
              <a:t>Captures all data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84" y="2763145"/>
            <a:ext cx="949038" cy="949038"/>
          </a:xfrm>
          <a:prstGeom prst="rect">
            <a:avLst/>
          </a:prstGeom>
        </p:spPr>
      </p:pic>
      <p:sp>
        <p:nvSpPr>
          <p:cNvPr id="26" name="Text Box 4"/>
          <p:cNvSpPr txBox="1"/>
          <p:nvPr/>
        </p:nvSpPr>
        <p:spPr>
          <a:xfrm>
            <a:off x="222938" y="1095670"/>
            <a:ext cx="5860621" cy="140359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300" kern="1800" cap="all" spc="200" dirty="0">
                <a:solidFill>
                  <a:srgbClr val="3CB2E8"/>
                </a:solidFill>
                <a:latin typeface="Arial" charset="0"/>
                <a:ea typeface="Calibri" charset="0"/>
                <a:cs typeface="Times New Roman" charset="0"/>
              </a:rPr>
              <a:t>Applies technology and enhancements to a traditional product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84" y="3947339"/>
            <a:ext cx="949038" cy="949038"/>
          </a:xfrm>
          <a:prstGeom prst="rect">
            <a:avLst/>
          </a:prstGeom>
        </p:spPr>
      </p:pic>
      <p:sp>
        <p:nvSpPr>
          <p:cNvPr id="28" name="Text Box 4"/>
          <p:cNvSpPr txBox="1"/>
          <p:nvPr/>
        </p:nvSpPr>
        <p:spPr>
          <a:xfrm>
            <a:off x="1918376" y="4146313"/>
            <a:ext cx="2897578" cy="5510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kern="1800" dirty="0">
                <a:solidFill>
                  <a:srgbClr val="595A5C"/>
                </a:solidFill>
                <a:latin typeface="Arial" charset="0"/>
                <a:ea typeface="Calibri" charset="0"/>
                <a:cs typeface="Times New Roman" charset="0"/>
              </a:rPr>
              <a:t>Displays result in an entertaining fashion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591" y="1078191"/>
            <a:ext cx="2611360" cy="2633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99" y="887692"/>
            <a:ext cx="2143388" cy="52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/>
          <p:nvPr/>
        </p:nvSpPr>
        <p:spPr>
          <a:xfrm>
            <a:off x="135272" y="130801"/>
            <a:ext cx="9008728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400" b="1" kern="1800" cap="all" spc="2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Achieving growth…RESPONSIBLY</a:t>
            </a:r>
            <a:endParaRPr lang="en-US" sz="3400" dirty="0">
              <a:solidFill>
                <a:srgbClr val="123B65"/>
              </a:solidFill>
              <a:ea typeface="Calibri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4"/>
          <p:cNvSpPr txBox="1"/>
          <p:nvPr/>
        </p:nvSpPr>
        <p:spPr>
          <a:xfrm>
            <a:off x="148559" y="761110"/>
            <a:ext cx="5440478" cy="41454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kern="1800" cap="all" spc="200" dirty="0">
                <a:solidFill>
                  <a:srgbClr val="3CB2E8"/>
                </a:solidFill>
                <a:latin typeface="Arial" charset="0"/>
                <a:ea typeface="Calibri" charset="0"/>
                <a:cs typeface="Times New Roman" charset="0"/>
              </a:rPr>
              <a:t>EXTENDED-play experience</a:t>
            </a:r>
          </a:p>
        </p:txBody>
      </p:sp>
      <p:pic>
        <p:nvPicPr>
          <p:cNvPr id="3074" name="Picture 2" descr="http://media3.washingtonpost.com/wp-srv/photo/gallery/100921/GAL-10Sep21-5802/media/PHO-10Sep21-2536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2" r="12161"/>
          <a:stretch/>
        </p:blipFill>
        <p:spPr bwMode="auto">
          <a:xfrm>
            <a:off x="-10885" y="1331598"/>
            <a:ext cx="5521368" cy="46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963886" y="1800808"/>
            <a:ext cx="4180115" cy="3079171"/>
          </a:xfrm>
          <a:prstGeom prst="rect">
            <a:avLst/>
          </a:prstGeom>
          <a:solidFill>
            <a:srgbClr val="123B6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Box 4"/>
          <p:cNvSpPr txBox="1"/>
          <p:nvPr/>
        </p:nvSpPr>
        <p:spPr>
          <a:xfrm>
            <a:off x="5659773" y="2241227"/>
            <a:ext cx="3334938" cy="8378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Reaches new retailers</a:t>
            </a:r>
          </a:p>
          <a:p>
            <a:endParaRPr lang="en-US" sz="2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886" y="5035920"/>
            <a:ext cx="9154886" cy="823116"/>
            <a:chOff x="-10886" y="5035920"/>
            <a:chExt cx="9154886" cy="823116"/>
          </a:xfrm>
        </p:grpSpPr>
        <p:sp>
          <p:nvSpPr>
            <p:cNvPr id="14" name="Rectangle 13"/>
            <p:cNvSpPr/>
            <p:nvPr/>
          </p:nvSpPr>
          <p:spPr>
            <a:xfrm>
              <a:off x="-10886" y="5035920"/>
              <a:ext cx="9154886" cy="823116"/>
            </a:xfrm>
            <a:prstGeom prst="rect">
              <a:avLst/>
            </a:prstGeom>
            <a:solidFill>
              <a:srgbClr val="123B65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 Box 4"/>
            <p:cNvSpPr txBox="1"/>
            <p:nvPr/>
          </p:nvSpPr>
          <p:spPr>
            <a:xfrm>
              <a:off x="135272" y="5142225"/>
              <a:ext cx="8915422" cy="71681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More players. </a:t>
              </a:r>
              <a:r>
                <a:rPr lang="en-US" sz="3000" b="1" dirty="0">
                  <a:solidFill>
                    <a:srgbClr val="3CB2E8"/>
                  </a:solidFill>
                  <a:latin typeface="Arial" charset="0"/>
                  <a:ea typeface="Arial" charset="0"/>
                  <a:cs typeface="Arial" charset="0"/>
                </a:rPr>
                <a:t>Fewer $ per player.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Text Box 4"/>
          <p:cNvSpPr txBox="1"/>
          <p:nvPr/>
        </p:nvSpPr>
        <p:spPr>
          <a:xfrm>
            <a:off x="5659772" y="3411283"/>
            <a:ext cx="3334938" cy="93864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Broadens player base</a:t>
            </a:r>
          </a:p>
          <a:p>
            <a:endParaRPr lang="en-US" sz="2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/>
          <p:nvPr/>
        </p:nvSpPr>
        <p:spPr>
          <a:xfrm>
            <a:off x="135272" y="130801"/>
            <a:ext cx="8534400" cy="51480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400" b="1" kern="1800" cap="all" spc="200" dirty="0">
                <a:solidFill>
                  <a:srgbClr val="123B65"/>
                </a:solidFill>
                <a:latin typeface="Arial" charset="0"/>
                <a:ea typeface="Calibri" charset="0"/>
                <a:cs typeface="Times New Roman" charset="0"/>
              </a:rPr>
              <a:t>responsibly</a:t>
            </a:r>
            <a:endParaRPr lang="en-US" sz="3400" dirty="0">
              <a:solidFill>
                <a:srgbClr val="123B65"/>
              </a:solidFill>
              <a:ea typeface="Calibri" charset="0"/>
              <a:cs typeface="Times New Roman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22938" y="706568"/>
            <a:ext cx="8691155" cy="0"/>
          </a:xfrm>
          <a:prstGeom prst="line">
            <a:avLst/>
          </a:prstGeom>
          <a:ln w="25400">
            <a:solidFill>
              <a:srgbClr val="3CB2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75" y="2773247"/>
            <a:ext cx="1180346" cy="1180346"/>
          </a:xfrm>
          <a:prstGeom prst="rect">
            <a:avLst/>
          </a:prstGeom>
        </p:spPr>
      </p:pic>
      <p:pic>
        <p:nvPicPr>
          <p:cNvPr id="33" name="Picture 2" descr="https://www.yaletownplumbing.com/sites/yaletownplumbing.com/themes/masterlite/images/friend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7" y="1813817"/>
            <a:ext cx="3719047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/>
          <p:nvPr/>
        </p:nvSpPr>
        <p:spPr>
          <a:xfrm>
            <a:off x="5361371" y="3087875"/>
            <a:ext cx="2897578" cy="5510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kern="1800" dirty="0">
                <a:solidFill>
                  <a:srgbClr val="595A5C"/>
                </a:solidFill>
                <a:latin typeface="Arial" charset="0"/>
                <a:ea typeface="Calibri" charset="0"/>
                <a:cs typeface="Times New Roman" charset="0"/>
              </a:rPr>
              <a:t>Responsible gaming features</a:t>
            </a:r>
          </a:p>
        </p:txBody>
      </p:sp>
    </p:spTree>
    <p:extLst>
      <p:ext uri="{BB962C8B-B14F-4D97-AF65-F5344CB8AC3E}">
        <p14:creationId xmlns:p14="http://schemas.microsoft.com/office/powerpoint/2010/main" val="1021665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3266</TotalTime>
  <Words>235</Words>
  <Application>Microsoft Office PowerPoint</Application>
  <PresentationFormat>On-screen Show (4:3)</PresentationFormat>
  <Paragraphs>65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Ronnie Erwin</dc:creator>
  <cp:lastModifiedBy>Sara Navidazar</cp:lastModifiedBy>
  <cp:revision>119</cp:revision>
  <cp:lastPrinted>2016-09-09T21:49:31Z</cp:lastPrinted>
  <dcterms:created xsi:type="dcterms:W3CDTF">2016-02-29T20:52:58Z</dcterms:created>
  <dcterms:modified xsi:type="dcterms:W3CDTF">2016-09-10T19:08:22Z</dcterms:modified>
</cp:coreProperties>
</file>