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7" r:id="rId5"/>
    <p:sldId id="256" r:id="rId6"/>
    <p:sldId id="300" r:id="rId7"/>
    <p:sldId id="302" r:id="rId8"/>
    <p:sldId id="303" r:id="rId9"/>
    <p:sldId id="371" r:id="rId10"/>
    <p:sldId id="372" r:id="rId11"/>
    <p:sldId id="304" r:id="rId12"/>
    <p:sldId id="374" r:id="rId13"/>
    <p:sldId id="259" r:id="rId14"/>
    <p:sldId id="375" r:id="rId15"/>
    <p:sldId id="377" r:id="rId16"/>
    <p:sldId id="378" r:id="rId17"/>
    <p:sldId id="379" r:id="rId18"/>
    <p:sldId id="308" r:id="rId19"/>
    <p:sldId id="383" r:id="rId20"/>
    <p:sldId id="380" r:id="rId21"/>
    <p:sldId id="381" r:id="rId22"/>
    <p:sldId id="382" r:id="rId23"/>
    <p:sldId id="373" r:id="rId24"/>
    <p:sldId id="363" r:id="rId25"/>
    <p:sldId id="364" r:id="rId26"/>
    <p:sldId id="365" r:id="rId27"/>
    <p:sldId id="320" r:id="rId28"/>
    <p:sldId id="298" r:id="rId29"/>
    <p:sldId id="289" r:id="rId30"/>
    <p:sldId id="290" r:id="rId31"/>
  </p:sldIdLst>
  <p:sldSz cx="12192000" cy="6858000"/>
  <p:notesSz cx="7010400" cy="92964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353"/>
    <a:srgbClr val="E1E1E1"/>
    <a:srgbClr val="CFEDFF"/>
    <a:srgbClr val="0A5AB2"/>
    <a:srgbClr val="0055B7"/>
    <a:srgbClr val="009BDE"/>
    <a:srgbClr val="FF671F"/>
    <a:srgbClr val="8AC6E9"/>
    <a:srgbClr val="FFA30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5932" autoAdjust="0"/>
  </p:normalViewPr>
  <p:slideViewPr>
    <p:cSldViewPr snapToGrid="0">
      <p:cViewPr varScale="1">
        <p:scale>
          <a:sx n="67" d="100"/>
          <a:sy n="67" d="100"/>
        </p:scale>
        <p:origin x="738" y="48"/>
      </p:cViewPr>
      <p:guideLst>
        <p:guide orient="horz" pos="244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9CFF61E-7768-AB4B-9611-A14653A9C0AA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7E6594-D09C-8349-BE2C-22965B545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779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93F37C-7EC2-4515-8578-65263EBF4840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DA313F-CCA1-4D05-838B-082EA27A0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422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A313F-CCA1-4D05-838B-082EA27A0C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6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F1EE9-A4F8-4DED-9E53-11F1BC275E9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1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F1EE9-A4F8-4DED-9E53-11F1BC275E9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1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73" y="2349269"/>
            <a:ext cx="4553721" cy="1691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33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11469453" y="6236459"/>
            <a:ext cx="1243584" cy="1243103"/>
          </a:xfrm>
          <a:prstGeom prst="ellipse">
            <a:avLst/>
          </a:prstGeom>
          <a:solidFill>
            <a:srgbClr val="FF671F"/>
          </a:solidFill>
          <a:ln w="57150" cmpd="sng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 userDrawn="1"/>
        </p:nvSpPr>
        <p:spPr>
          <a:xfrm>
            <a:off x="11390875" y="6276837"/>
            <a:ext cx="374904" cy="370619"/>
          </a:xfrm>
          <a:prstGeom prst="ellipse">
            <a:avLst/>
          </a:prstGeom>
          <a:solidFill>
            <a:srgbClr val="009BDE"/>
          </a:solidFill>
          <a:ln w="19050" cmpd="sng">
            <a:solidFill>
              <a:srgbClr val="8AC6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2948" y="6282331"/>
            <a:ext cx="369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528A2669-B6B7-4E59-ACD3-8808706A38CA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24192" y="650744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rgbClr val="0055B7"/>
                </a:solidFill>
              </a:defRPr>
            </a:lvl1pPr>
          </a:lstStyle>
          <a:p>
            <a:fld id="{E72DAB89-F578-A14D-A1C2-CA66906A6707}" type="datetime1">
              <a:rPr lang="en-US" smtClean="0"/>
              <a:t>9/9/2015</a:t>
            </a:fld>
            <a:endParaRPr lang="pl-PL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6858" y="6507445"/>
            <a:ext cx="440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rgbClr val="0055B7"/>
                </a:solidFill>
              </a:defRPr>
            </a:lvl1pPr>
          </a:lstStyle>
          <a:p>
            <a:r>
              <a:rPr lang="en-US" smtClean="0"/>
              <a:t>Confidential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215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201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9580-1BC8-A244-A95B-08B4BD2EE000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11" name="Oval 10"/>
          <p:cNvSpPr/>
          <p:nvPr userDrawn="1"/>
        </p:nvSpPr>
        <p:spPr>
          <a:xfrm>
            <a:off x="11469453" y="6236459"/>
            <a:ext cx="1243584" cy="1243103"/>
          </a:xfrm>
          <a:prstGeom prst="ellipse">
            <a:avLst/>
          </a:prstGeom>
          <a:solidFill>
            <a:srgbClr val="FF671F"/>
          </a:solidFill>
          <a:ln w="57150" cmpd="sng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Oval 11"/>
          <p:cNvSpPr/>
          <p:nvPr userDrawn="1"/>
        </p:nvSpPr>
        <p:spPr>
          <a:xfrm>
            <a:off x="11390875" y="6276837"/>
            <a:ext cx="374904" cy="370619"/>
          </a:xfrm>
          <a:prstGeom prst="ellipse">
            <a:avLst/>
          </a:prstGeom>
          <a:solidFill>
            <a:srgbClr val="009BDE"/>
          </a:solidFill>
          <a:ln w="19050" cmpd="sng">
            <a:solidFill>
              <a:srgbClr val="8AC6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2948" y="6282331"/>
            <a:ext cx="369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528A2669-B6B7-4E59-ACD3-8808706A38C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0804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pl-P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11469453" y="6236459"/>
            <a:ext cx="1243584" cy="1243103"/>
          </a:xfrm>
          <a:prstGeom prst="ellipse">
            <a:avLst/>
          </a:prstGeom>
          <a:solidFill>
            <a:srgbClr val="FF671F"/>
          </a:solidFill>
          <a:ln w="57150" cmpd="sng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Oval 11"/>
          <p:cNvSpPr/>
          <p:nvPr userDrawn="1"/>
        </p:nvSpPr>
        <p:spPr>
          <a:xfrm>
            <a:off x="11390875" y="6276837"/>
            <a:ext cx="374904" cy="370619"/>
          </a:xfrm>
          <a:prstGeom prst="ellipse">
            <a:avLst/>
          </a:prstGeom>
          <a:solidFill>
            <a:srgbClr val="009BDE"/>
          </a:solidFill>
          <a:ln w="19050" cmpd="sng">
            <a:solidFill>
              <a:srgbClr val="8AC6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2948" y="6282331"/>
            <a:ext cx="369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528A2669-B6B7-4E59-ACD3-8808706A38CA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4192" y="650744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rgbClr val="0055B7"/>
                </a:solidFill>
              </a:defRPr>
            </a:lvl1pPr>
          </a:lstStyle>
          <a:p>
            <a:fld id="{E72DAB89-F578-A14D-A1C2-CA66906A6707}" type="datetime1">
              <a:rPr lang="en-US" smtClean="0"/>
              <a:t>9/9/2015</a:t>
            </a:fld>
            <a:endParaRPr lang="pl-PL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6858" y="6507445"/>
            <a:ext cx="440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rgbClr val="0055B7"/>
                </a:solidFill>
              </a:defRPr>
            </a:lvl1pPr>
          </a:lstStyle>
          <a:p>
            <a:r>
              <a:rPr lang="en-US" smtClean="0"/>
              <a:t>Confidential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5472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1900" y="987427"/>
            <a:ext cx="5043488" cy="4873625"/>
          </a:xfrm>
        </p:spPr>
        <p:txBody>
          <a:bodyPr anchor="ctr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CCBF0-B03A-624C-AF3C-8D677661F436}" type="datetime1">
              <a:rPr lang="en-US" smtClean="0"/>
              <a:t>9/9/2015</a:t>
            </a:fld>
            <a:endParaRPr lang="pl-PL"/>
          </a:p>
        </p:txBody>
      </p:sp>
      <p:sp>
        <p:nvSpPr>
          <p:cNvPr id="11" name="Oval 10"/>
          <p:cNvSpPr/>
          <p:nvPr userDrawn="1"/>
        </p:nvSpPr>
        <p:spPr>
          <a:xfrm>
            <a:off x="-2231867" y="-351258"/>
            <a:ext cx="7626096" cy="7628065"/>
          </a:xfrm>
          <a:prstGeom prst="ellipse">
            <a:avLst/>
          </a:prstGeom>
          <a:solidFill>
            <a:srgbClr val="FF671F"/>
          </a:solidFill>
          <a:ln w="177800" cmpd="sng">
            <a:solidFill>
              <a:srgbClr val="FFA300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9788" y="944563"/>
            <a:ext cx="3932237" cy="160020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44763"/>
            <a:ext cx="3932237" cy="3141662"/>
          </a:xfrm>
        </p:spPr>
        <p:txBody>
          <a:bodyPr/>
          <a:lstStyle>
            <a:lvl1pPr marL="0" indent="0">
              <a:lnSpc>
                <a:spcPct val="105000"/>
              </a:lnSpc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11469453" y="6236459"/>
            <a:ext cx="1243584" cy="1243103"/>
          </a:xfrm>
          <a:prstGeom prst="ellipse">
            <a:avLst/>
          </a:prstGeom>
          <a:solidFill>
            <a:srgbClr val="FF671F"/>
          </a:solidFill>
          <a:ln w="57150" cmpd="sng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Oval 14"/>
          <p:cNvSpPr/>
          <p:nvPr userDrawn="1"/>
        </p:nvSpPr>
        <p:spPr>
          <a:xfrm>
            <a:off x="11390875" y="6276837"/>
            <a:ext cx="374904" cy="370619"/>
          </a:xfrm>
          <a:prstGeom prst="ellipse">
            <a:avLst/>
          </a:prstGeom>
          <a:solidFill>
            <a:srgbClr val="009BDE"/>
          </a:solidFill>
          <a:ln w="19050" cmpd="sng">
            <a:solidFill>
              <a:srgbClr val="8AC6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2948" y="6282331"/>
            <a:ext cx="369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528A2669-B6B7-4E59-ACD3-8808706A38C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3412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-2231867" y="-351258"/>
            <a:ext cx="7626096" cy="7628065"/>
          </a:xfrm>
          <a:prstGeom prst="ellipse">
            <a:avLst/>
          </a:prstGeom>
          <a:solidFill>
            <a:srgbClr val="009BDE"/>
          </a:solidFill>
          <a:ln w="177800" cmpd="sng">
            <a:solidFill>
              <a:srgbClr val="8AC6E9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1900" y="987427"/>
            <a:ext cx="5043488" cy="4873625"/>
          </a:xfrm>
        </p:spPr>
        <p:txBody>
          <a:bodyPr anchor="ctr"/>
          <a:lstStyle>
            <a:lvl1pPr>
              <a:defRPr sz="2400">
                <a:solidFill>
                  <a:srgbClr val="009BDE"/>
                </a:solidFill>
              </a:defRPr>
            </a:lvl1pPr>
            <a:lvl2pPr>
              <a:buClr>
                <a:srgbClr val="009BDE"/>
              </a:buClr>
              <a:defRPr sz="2100"/>
            </a:lvl2pPr>
            <a:lvl3pPr>
              <a:buClr>
                <a:srgbClr val="009BDE"/>
              </a:buClr>
              <a:defRPr sz="1800"/>
            </a:lvl3pPr>
            <a:lvl4pPr>
              <a:buClr>
                <a:srgbClr val="009BDE"/>
              </a:buClr>
              <a:defRPr sz="1500"/>
            </a:lvl4pPr>
            <a:lvl5pPr>
              <a:buClr>
                <a:srgbClr val="009BDE"/>
              </a:buCl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9788" y="944563"/>
            <a:ext cx="3932237" cy="160020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44763"/>
            <a:ext cx="3932237" cy="3141662"/>
          </a:xfrm>
        </p:spPr>
        <p:txBody>
          <a:bodyPr/>
          <a:lstStyle>
            <a:lvl1pPr marL="0" indent="0">
              <a:lnSpc>
                <a:spcPct val="102000"/>
              </a:lnSpc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11469453" y="6236459"/>
            <a:ext cx="1243584" cy="1243103"/>
          </a:xfrm>
          <a:prstGeom prst="ellipse">
            <a:avLst/>
          </a:prstGeom>
          <a:solidFill>
            <a:srgbClr val="FF671F"/>
          </a:solidFill>
          <a:ln w="57150" cmpd="sng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Oval 14"/>
          <p:cNvSpPr/>
          <p:nvPr userDrawn="1"/>
        </p:nvSpPr>
        <p:spPr>
          <a:xfrm>
            <a:off x="11390875" y="6276837"/>
            <a:ext cx="374904" cy="370619"/>
          </a:xfrm>
          <a:prstGeom prst="ellipse">
            <a:avLst/>
          </a:prstGeom>
          <a:solidFill>
            <a:srgbClr val="009BDE"/>
          </a:solidFill>
          <a:ln w="19050" cmpd="sng">
            <a:solidFill>
              <a:srgbClr val="8AC6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2948" y="6282331"/>
            <a:ext cx="369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528A2669-B6B7-4E59-ACD3-8808706A38C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4204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 userDrawn="1"/>
        </p:nvSpPr>
        <p:spPr>
          <a:xfrm>
            <a:off x="-2231867" y="-351258"/>
            <a:ext cx="7626096" cy="7628065"/>
          </a:xfrm>
          <a:prstGeom prst="ellipse">
            <a:avLst/>
          </a:prstGeom>
          <a:solidFill>
            <a:srgbClr val="FF671F"/>
          </a:solidFill>
          <a:ln w="177800" cmpd="sng">
            <a:solidFill>
              <a:srgbClr val="FFA300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3079553" y="-142875"/>
            <a:ext cx="9257548" cy="7153276"/>
          </a:xfrm>
          <a:custGeom>
            <a:avLst/>
            <a:gdLst>
              <a:gd name="connsiteX0" fmla="*/ 0 w 11300356"/>
              <a:gd name="connsiteY0" fmla="*/ 0 h 7153276"/>
              <a:gd name="connsiteX1" fmla="*/ 6297911 w 11300356"/>
              <a:gd name="connsiteY1" fmla="*/ 0 h 7153276"/>
              <a:gd name="connsiteX2" fmla="*/ 7315200 w 11300356"/>
              <a:gd name="connsiteY2" fmla="*/ 0 h 7153276"/>
              <a:gd name="connsiteX3" fmla="*/ 11300356 w 11300356"/>
              <a:gd name="connsiteY3" fmla="*/ 0 h 7153276"/>
              <a:gd name="connsiteX4" fmla="*/ 11300356 w 11300356"/>
              <a:gd name="connsiteY4" fmla="*/ 7153276 h 7153276"/>
              <a:gd name="connsiteX5" fmla="*/ 7315200 w 11300356"/>
              <a:gd name="connsiteY5" fmla="*/ 7153276 h 7153276"/>
              <a:gd name="connsiteX6" fmla="*/ 6297911 w 11300356"/>
              <a:gd name="connsiteY6" fmla="*/ 7153276 h 7153276"/>
              <a:gd name="connsiteX7" fmla="*/ 172492 w 11300356"/>
              <a:gd name="connsiteY7" fmla="*/ 7153276 h 7153276"/>
              <a:gd name="connsiteX8" fmla="*/ 194572 w 11300356"/>
              <a:gd name="connsiteY8" fmla="*/ 7143256 h 7153276"/>
              <a:gd name="connsiteX9" fmla="*/ 2403350 w 11300356"/>
              <a:gd name="connsiteY9" fmla="*/ 3615143 h 7153276"/>
              <a:gd name="connsiteX10" fmla="*/ 21849 w 11300356"/>
              <a:gd name="connsiteY10" fmla="*/ 8648 h 7153276"/>
              <a:gd name="connsiteX0" fmla="*/ 0 w 11300356"/>
              <a:gd name="connsiteY0" fmla="*/ 0 h 7153276"/>
              <a:gd name="connsiteX1" fmla="*/ 6297911 w 11300356"/>
              <a:gd name="connsiteY1" fmla="*/ 0 h 7153276"/>
              <a:gd name="connsiteX2" fmla="*/ 7315200 w 11300356"/>
              <a:gd name="connsiteY2" fmla="*/ 0 h 7153276"/>
              <a:gd name="connsiteX3" fmla="*/ 9199181 w 11300356"/>
              <a:gd name="connsiteY3" fmla="*/ 0 h 7153276"/>
              <a:gd name="connsiteX4" fmla="*/ 11300356 w 11300356"/>
              <a:gd name="connsiteY4" fmla="*/ 7153276 h 7153276"/>
              <a:gd name="connsiteX5" fmla="*/ 7315200 w 11300356"/>
              <a:gd name="connsiteY5" fmla="*/ 7153276 h 7153276"/>
              <a:gd name="connsiteX6" fmla="*/ 6297911 w 11300356"/>
              <a:gd name="connsiteY6" fmla="*/ 7153276 h 7153276"/>
              <a:gd name="connsiteX7" fmla="*/ 172492 w 11300356"/>
              <a:gd name="connsiteY7" fmla="*/ 7153276 h 7153276"/>
              <a:gd name="connsiteX8" fmla="*/ 194572 w 11300356"/>
              <a:gd name="connsiteY8" fmla="*/ 7143256 h 7153276"/>
              <a:gd name="connsiteX9" fmla="*/ 2403350 w 11300356"/>
              <a:gd name="connsiteY9" fmla="*/ 3615143 h 7153276"/>
              <a:gd name="connsiteX10" fmla="*/ 21849 w 11300356"/>
              <a:gd name="connsiteY10" fmla="*/ 8648 h 7153276"/>
              <a:gd name="connsiteX11" fmla="*/ 0 w 11300356"/>
              <a:gd name="connsiteY11" fmla="*/ 0 h 7153276"/>
              <a:gd name="connsiteX0" fmla="*/ 0 w 9257548"/>
              <a:gd name="connsiteY0" fmla="*/ 0 h 7153276"/>
              <a:gd name="connsiteX1" fmla="*/ 6297911 w 9257548"/>
              <a:gd name="connsiteY1" fmla="*/ 0 h 7153276"/>
              <a:gd name="connsiteX2" fmla="*/ 7315200 w 9257548"/>
              <a:gd name="connsiteY2" fmla="*/ 0 h 7153276"/>
              <a:gd name="connsiteX3" fmla="*/ 9199181 w 9257548"/>
              <a:gd name="connsiteY3" fmla="*/ 0 h 7153276"/>
              <a:gd name="connsiteX4" fmla="*/ 9257548 w 9257548"/>
              <a:gd name="connsiteY4" fmla="*/ 7133821 h 7153276"/>
              <a:gd name="connsiteX5" fmla="*/ 7315200 w 9257548"/>
              <a:gd name="connsiteY5" fmla="*/ 7153276 h 7153276"/>
              <a:gd name="connsiteX6" fmla="*/ 6297911 w 9257548"/>
              <a:gd name="connsiteY6" fmla="*/ 7153276 h 7153276"/>
              <a:gd name="connsiteX7" fmla="*/ 172492 w 9257548"/>
              <a:gd name="connsiteY7" fmla="*/ 7153276 h 7153276"/>
              <a:gd name="connsiteX8" fmla="*/ 194572 w 9257548"/>
              <a:gd name="connsiteY8" fmla="*/ 7143256 h 7153276"/>
              <a:gd name="connsiteX9" fmla="*/ 2403350 w 9257548"/>
              <a:gd name="connsiteY9" fmla="*/ 3615143 h 7153276"/>
              <a:gd name="connsiteX10" fmla="*/ 21849 w 9257548"/>
              <a:gd name="connsiteY10" fmla="*/ 8648 h 7153276"/>
              <a:gd name="connsiteX11" fmla="*/ 0 w 9257548"/>
              <a:gd name="connsiteY11" fmla="*/ 0 h 715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7548" h="7153276">
                <a:moveTo>
                  <a:pt x="0" y="0"/>
                </a:moveTo>
                <a:lnTo>
                  <a:pt x="6297911" y="0"/>
                </a:lnTo>
                <a:lnTo>
                  <a:pt x="7315200" y="0"/>
                </a:lnTo>
                <a:lnTo>
                  <a:pt x="9199181" y="0"/>
                </a:lnTo>
                <a:lnTo>
                  <a:pt x="9257548" y="7133821"/>
                </a:lnTo>
                <a:lnTo>
                  <a:pt x="7315200" y="7153276"/>
                </a:lnTo>
                <a:lnTo>
                  <a:pt x="6297911" y="7153276"/>
                </a:lnTo>
                <a:lnTo>
                  <a:pt x="172492" y="7153276"/>
                </a:lnTo>
                <a:lnTo>
                  <a:pt x="194572" y="7143256"/>
                </a:lnTo>
                <a:cubicBezTo>
                  <a:pt x="1501486" y="6511130"/>
                  <a:pt x="2403350" y="5168857"/>
                  <a:pt x="2403350" y="3615143"/>
                </a:cubicBezTo>
                <a:cubicBezTo>
                  <a:pt x="2403350" y="1993877"/>
                  <a:pt x="1421358" y="602839"/>
                  <a:pt x="21849" y="864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82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9788" y="944563"/>
            <a:ext cx="3932237" cy="160020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44763"/>
            <a:ext cx="3932237" cy="3141662"/>
          </a:xfrm>
        </p:spPr>
        <p:txBody>
          <a:bodyPr/>
          <a:lstStyle>
            <a:lvl1pPr marL="0" indent="0">
              <a:lnSpc>
                <a:spcPct val="102000"/>
              </a:lnSpc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59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 userDrawn="1"/>
        </p:nvSpPr>
        <p:spPr>
          <a:xfrm>
            <a:off x="-2231867" y="-351258"/>
            <a:ext cx="7626096" cy="7628065"/>
          </a:xfrm>
          <a:prstGeom prst="ellipse">
            <a:avLst/>
          </a:prstGeom>
          <a:solidFill>
            <a:srgbClr val="009BDE"/>
          </a:solidFill>
          <a:ln w="177800" cmpd="sng">
            <a:solidFill>
              <a:srgbClr val="8AC6E9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3079553" y="-142875"/>
            <a:ext cx="9257548" cy="7153276"/>
          </a:xfrm>
          <a:custGeom>
            <a:avLst/>
            <a:gdLst>
              <a:gd name="connsiteX0" fmla="*/ 0 w 11300356"/>
              <a:gd name="connsiteY0" fmla="*/ 0 h 7153276"/>
              <a:gd name="connsiteX1" fmla="*/ 6297911 w 11300356"/>
              <a:gd name="connsiteY1" fmla="*/ 0 h 7153276"/>
              <a:gd name="connsiteX2" fmla="*/ 7315200 w 11300356"/>
              <a:gd name="connsiteY2" fmla="*/ 0 h 7153276"/>
              <a:gd name="connsiteX3" fmla="*/ 11300356 w 11300356"/>
              <a:gd name="connsiteY3" fmla="*/ 0 h 7153276"/>
              <a:gd name="connsiteX4" fmla="*/ 11300356 w 11300356"/>
              <a:gd name="connsiteY4" fmla="*/ 7153276 h 7153276"/>
              <a:gd name="connsiteX5" fmla="*/ 7315200 w 11300356"/>
              <a:gd name="connsiteY5" fmla="*/ 7153276 h 7153276"/>
              <a:gd name="connsiteX6" fmla="*/ 6297911 w 11300356"/>
              <a:gd name="connsiteY6" fmla="*/ 7153276 h 7153276"/>
              <a:gd name="connsiteX7" fmla="*/ 172492 w 11300356"/>
              <a:gd name="connsiteY7" fmla="*/ 7153276 h 7153276"/>
              <a:gd name="connsiteX8" fmla="*/ 194572 w 11300356"/>
              <a:gd name="connsiteY8" fmla="*/ 7143256 h 7153276"/>
              <a:gd name="connsiteX9" fmla="*/ 2403350 w 11300356"/>
              <a:gd name="connsiteY9" fmla="*/ 3615143 h 7153276"/>
              <a:gd name="connsiteX10" fmla="*/ 21849 w 11300356"/>
              <a:gd name="connsiteY10" fmla="*/ 8648 h 7153276"/>
              <a:gd name="connsiteX0" fmla="*/ 0 w 11300356"/>
              <a:gd name="connsiteY0" fmla="*/ 0 h 7153276"/>
              <a:gd name="connsiteX1" fmla="*/ 6297911 w 11300356"/>
              <a:gd name="connsiteY1" fmla="*/ 0 h 7153276"/>
              <a:gd name="connsiteX2" fmla="*/ 7315200 w 11300356"/>
              <a:gd name="connsiteY2" fmla="*/ 0 h 7153276"/>
              <a:gd name="connsiteX3" fmla="*/ 9199181 w 11300356"/>
              <a:gd name="connsiteY3" fmla="*/ 0 h 7153276"/>
              <a:gd name="connsiteX4" fmla="*/ 11300356 w 11300356"/>
              <a:gd name="connsiteY4" fmla="*/ 7153276 h 7153276"/>
              <a:gd name="connsiteX5" fmla="*/ 7315200 w 11300356"/>
              <a:gd name="connsiteY5" fmla="*/ 7153276 h 7153276"/>
              <a:gd name="connsiteX6" fmla="*/ 6297911 w 11300356"/>
              <a:gd name="connsiteY6" fmla="*/ 7153276 h 7153276"/>
              <a:gd name="connsiteX7" fmla="*/ 172492 w 11300356"/>
              <a:gd name="connsiteY7" fmla="*/ 7153276 h 7153276"/>
              <a:gd name="connsiteX8" fmla="*/ 194572 w 11300356"/>
              <a:gd name="connsiteY8" fmla="*/ 7143256 h 7153276"/>
              <a:gd name="connsiteX9" fmla="*/ 2403350 w 11300356"/>
              <a:gd name="connsiteY9" fmla="*/ 3615143 h 7153276"/>
              <a:gd name="connsiteX10" fmla="*/ 21849 w 11300356"/>
              <a:gd name="connsiteY10" fmla="*/ 8648 h 7153276"/>
              <a:gd name="connsiteX11" fmla="*/ 0 w 11300356"/>
              <a:gd name="connsiteY11" fmla="*/ 0 h 7153276"/>
              <a:gd name="connsiteX0" fmla="*/ 0 w 9257548"/>
              <a:gd name="connsiteY0" fmla="*/ 0 h 7153276"/>
              <a:gd name="connsiteX1" fmla="*/ 6297911 w 9257548"/>
              <a:gd name="connsiteY1" fmla="*/ 0 h 7153276"/>
              <a:gd name="connsiteX2" fmla="*/ 7315200 w 9257548"/>
              <a:gd name="connsiteY2" fmla="*/ 0 h 7153276"/>
              <a:gd name="connsiteX3" fmla="*/ 9199181 w 9257548"/>
              <a:gd name="connsiteY3" fmla="*/ 0 h 7153276"/>
              <a:gd name="connsiteX4" fmla="*/ 9257548 w 9257548"/>
              <a:gd name="connsiteY4" fmla="*/ 7133821 h 7153276"/>
              <a:gd name="connsiteX5" fmla="*/ 7315200 w 9257548"/>
              <a:gd name="connsiteY5" fmla="*/ 7153276 h 7153276"/>
              <a:gd name="connsiteX6" fmla="*/ 6297911 w 9257548"/>
              <a:gd name="connsiteY6" fmla="*/ 7153276 h 7153276"/>
              <a:gd name="connsiteX7" fmla="*/ 172492 w 9257548"/>
              <a:gd name="connsiteY7" fmla="*/ 7153276 h 7153276"/>
              <a:gd name="connsiteX8" fmla="*/ 194572 w 9257548"/>
              <a:gd name="connsiteY8" fmla="*/ 7143256 h 7153276"/>
              <a:gd name="connsiteX9" fmla="*/ 2403350 w 9257548"/>
              <a:gd name="connsiteY9" fmla="*/ 3615143 h 7153276"/>
              <a:gd name="connsiteX10" fmla="*/ 21849 w 9257548"/>
              <a:gd name="connsiteY10" fmla="*/ 8648 h 7153276"/>
              <a:gd name="connsiteX11" fmla="*/ 0 w 9257548"/>
              <a:gd name="connsiteY11" fmla="*/ 0 h 715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7548" h="7153276">
                <a:moveTo>
                  <a:pt x="0" y="0"/>
                </a:moveTo>
                <a:lnTo>
                  <a:pt x="6297911" y="0"/>
                </a:lnTo>
                <a:lnTo>
                  <a:pt x="7315200" y="0"/>
                </a:lnTo>
                <a:lnTo>
                  <a:pt x="9199181" y="0"/>
                </a:lnTo>
                <a:lnTo>
                  <a:pt x="9257548" y="7133821"/>
                </a:lnTo>
                <a:lnTo>
                  <a:pt x="7315200" y="7153276"/>
                </a:lnTo>
                <a:lnTo>
                  <a:pt x="6297911" y="7153276"/>
                </a:lnTo>
                <a:lnTo>
                  <a:pt x="172492" y="7153276"/>
                </a:lnTo>
                <a:lnTo>
                  <a:pt x="194572" y="7143256"/>
                </a:lnTo>
                <a:cubicBezTo>
                  <a:pt x="1501486" y="6511130"/>
                  <a:pt x="2403350" y="5168857"/>
                  <a:pt x="2403350" y="3615143"/>
                </a:cubicBezTo>
                <a:cubicBezTo>
                  <a:pt x="2403350" y="1993877"/>
                  <a:pt x="1421358" y="602839"/>
                  <a:pt x="21849" y="864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82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9788" y="944563"/>
            <a:ext cx="3932237" cy="160020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44763"/>
            <a:ext cx="3932237" cy="3141662"/>
          </a:xfrm>
        </p:spPr>
        <p:txBody>
          <a:bodyPr/>
          <a:lstStyle>
            <a:lvl1pPr marL="0" indent="0">
              <a:lnSpc>
                <a:spcPct val="102000"/>
              </a:lnSpc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374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865" y="275167"/>
            <a:ext cx="9943835" cy="97366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25386"/>
            <a:ext cx="10972800" cy="40563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0263" y="6208436"/>
            <a:ext cx="77814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87D27-5271-4220-A568-F2064091E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3835" y="1267240"/>
            <a:ext cx="10160184" cy="666750"/>
          </a:xfrm>
        </p:spPr>
        <p:txBody>
          <a:bodyPr/>
          <a:lstStyle>
            <a:lvl1pPr marL="0" indent="0">
              <a:buNone/>
              <a:defRPr sz="2000" b="1" i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591931" y="6396108"/>
            <a:ext cx="2844800" cy="292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2BA6C7B-6720-4AAB-A99A-BB945B17837B}" type="datetime1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96107"/>
            <a:ext cx="3860800" cy="292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98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865" y="275167"/>
            <a:ext cx="9943835" cy="97366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25386"/>
            <a:ext cx="10972800" cy="40563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0263" y="6208436"/>
            <a:ext cx="77814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87D27-5271-4220-A568-F2064091E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3835" y="1267240"/>
            <a:ext cx="10160184" cy="666750"/>
          </a:xfrm>
        </p:spPr>
        <p:txBody>
          <a:bodyPr/>
          <a:lstStyle>
            <a:lvl1pPr marL="0" indent="0">
              <a:buNone/>
              <a:defRPr sz="2000" b="1" i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591931" y="6396108"/>
            <a:ext cx="2844800" cy="292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2BA6C7B-6720-4AAB-A99A-BB945B17837B}" type="datetime1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96107"/>
            <a:ext cx="3860800" cy="292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003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-2733735" y="-5302740"/>
            <a:ext cx="13490941" cy="13441680"/>
          </a:xfrm>
          <a:prstGeom prst="ellipse">
            <a:avLst/>
          </a:prstGeom>
          <a:solidFill>
            <a:srgbClr val="009BDE"/>
          </a:solidFill>
          <a:ln w="152400" cmpd="sng">
            <a:solidFill>
              <a:srgbClr val="8AC6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5" name="Oval 4"/>
          <p:cNvSpPr/>
          <p:nvPr userDrawn="1"/>
        </p:nvSpPr>
        <p:spPr>
          <a:xfrm>
            <a:off x="8061671" y="2862385"/>
            <a:ext cx="4483268" cy="4488112"/>
          </a:xfrm>
          <a:prstGeom prst="ellipse">
            <a:avLst/>
          </a:prstGeom>
          <a:gradFill flip="none" rotWithShape="1">
            <a:gsLst>
              <a:gs pos="0">
                <a:srgbClr val="FF671F">
                  <a:shade val="67500"/>
                  <a:satMod val="115000"/>
                </a:srgbClr>
              </a:gs>
              <a:gs pos="100000">
                <a:srgbClr val="F99D2B"/>
              </a:gs>
            </a:gsLst>
            <a:lin ang="13500000" scaled="1"/>
            <a:tileRect/>
          </a:gradFill>
          <a:ln w="66675" cmpd="sng">
            <a:solidFill>
              <a:srgbClr val="FEC5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71174" y="2831714"/>
            <a:ext cx="9002151" cy="848359"/>
          </a:xfrm>
        </p:spPr>
        <p:txBody>
          <a:bodyPr anchor="ctr"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Presentation Title</a:t>
            </a:r>
            <a:endParaRPr lang="pl-PL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71172" y="3710052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Add subhead if needed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167619" y="5292292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Add presenter name and 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9260697" y="4694485"/>
            <a:ext cx="2472433" cy="8239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403730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865" y="275167"/>
            <a:ext cx="9943835" cy="97366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25386"/>
            <a:ext cx="10972800" cy="40563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0263" y="6208436"/>
            <a:ext cx="77814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87D27-5271-4220-A568-F2064091E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3835" y="1267240"/>
            <a:ext cx="10160184" cy="666750"/>
          </a:xfrm>
        </p:spPr>
        <p:txBody>
          <a:bodyPr/>
          <a:lstStyle>
            <a:lvl1pPr marL="0" indent="0">
              <a:buNone/>
              <a:defRPr sz="2000" b="1" i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591931" y="6396108"/>
            <a:ext cx="2844800" cy="292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2BA6C7B-6720-4AAB-A99A-BB945B17837B}" type="datetime1">
              <a:rPr lang="en-US" smtClean="0"/>
              <a:pPr/>
              <a:t>9/9/2015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96107"/>
            <a:ext cx="3860800" cy="292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2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Circl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8" b="7243"/>
          <a:stretch/>
        </p:blipFill>
        <p:spPr>
          <a:xfrm>
            <a:off x="1462954" y="-156798"/>
            <a:ext cx="9297842" cy="7165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12848" y="2030558"/>
            <a:ext cx="7827264" cy="2852737"/>
          </a:xfrm>
        </p:spPr>
        <p:txBody>
          <a:bodyPr anchor="ctr"/>
          <a:lstStyle>
            <a:lvl1pPr algn="ctr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287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Circl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8" b="7602"/>
          <a:stretch/>
        </p:blipFill>
        <p:spPr>
          <a:xfrm>
            <a:off x="1462954" y="-141118"/>
            <a:ext cx="9297842" cy="713435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212848" y="2030558"/>
            <a:ext cx="7827264" cy="2852737"/>
          </a:xfrm>
        </p:spPr>
        <p:txBody>
          <a:bodyPr anchor="ctr"/>
          <a:lstStyle>
            <a:lvl1pPr algn="ctr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428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11469453" y="6236459"/>
            <a:ext cx="1243584" cy="1243103"/>
          </a:xfrm>
          <a:prstGeom prst="ellipse">
            <a:avLst/>
          </a:prstGeom>
          <a:solidFill>
            <a:srgbClr val="FF671F"/>
          </a:solidFill>
          <a:ln w="57150" cmpd="sng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 userDrawn="1"/>
        </p:nvSpPr>
        <p:spPr>
          <a:xfrm>
            <a:off x="11390875" y="6276837"/>
            <a:ext cx="374904" cy="370619"/>
          </a:xfrm>
          <a:prstGeom prst="ellipse">
            <a:avLst/>
          </a:prstGeom>
          <a:solidFill>
            <a:srgbClr val="009BDE"/>
          </a:solidFill>
          <a:ln w="19050" cmpd="sng">
            <a:solidFill>
              <a:srgbClr val="8AC6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2948" y="6282331"/>
            <a:ext cx="369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528A2669-B6B7-4E59-ACD3-8808706A38CA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24190" y="1847851"/>
            <a:ext cx="10899513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24191" y="365127"/>
            <a:ext cx="10883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24192" y="650744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rgbClr val="0055B7"/>
                </a:solidFill>
              </a:defRPr>
            </a:lvl1pPr>
          </a:lstStyle>
          <a:p>
            <a:fld id="{E72DAB89-F578-A14D-A1C2-CA66906A6707}" type="datetime1">
              <a:rPr lang="en-US" smtClean="0"/>
              <a:t>9/9/2015</a:t>
            </a:fld>
            <a:endParaRPr lang="pl-PL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6858" y="6507445"/>
            <a:ext cx="440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rgbClr val="0055B7"/>
                </a:solidFill>
              </a:defRPr>
            </a:lvl1pPr>
          </a:lstStyle>
          <a:p>
            <a:r>
              <a:rPr lang="en-US" smtClean="0"/>
              <a:t>Confidential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15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AA0C-AA83-CF41-825D-9D860E21A536}" type="datetime1">
              <a:rPr lang="en-US" smtClean="0"/>
              <a:t>9/9/2015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11" name="Oval 10"/>
          <p:cNvSpPr/>
          <p:nvPr userDrawn="1"/>
        </p:nvSpPr>
        <p:spPr>
          <a:xfrm>
            <a:off x="11469453" y="6236459"/>
            <a:ext cx="1243584" cy="1243103"/>
          </a:xfrm>
          <a:prstGeom prst="ellipse">
            <a:avLst/>
          </a:prstGeom>
          <a:solidFill>
            <a:srgbClr val="FF671F"/>
          </a:solidFill>
          <a:ln w="57150" cmpd="sng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Oval 11"/>
          <p:cNvSpPr/>
          <p:nvPr userDrawn="1"/>
        </p:nvSpPr>
        <p:spPr>
          <a:xfrm>
            <a:off x="11390875" y="6276837"/>
            <a:ext cx="374904" cy="370619"/>
          </a:xfrm>
          <a:prstGeom prst="ellipse">
            <a:avLst/>
          </a:prstGeom>
          <a:solidFill>
            <a:srgbClr val="009BDE"/>
          </a:solidFill>
          <a:ln w="19050" cmpd="sng">
            <a:solidFill>
              <a:srgbClr val="8AC6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2948" y="6282331"/>
            <a:ext cx="369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528A2669-B6B7-4E59-ACD3-8808706A38CA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4190" y="1847851"/>
            <a:ext cx="10899513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4191" y="365127"/>
            <a:ext cx="10883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549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4368" y="1840615"/>
            <a:ext cx="5315014" cy="418047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88750-DCB6-5545-9D58-239F10E5FDE2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11" name="Oval 10"/>
          <p:cNvSpPr/>
          <p:nvPr userDrawn="1"/>
        </p:nvSpPr>
        <p:spPr>
          <a:xfrm>
            <a:off x="11469453" y="6236459"/>
            <a:ext cx="1243584" cy="1243103"/>
          </a:xfrm>
          <a:prstGeom prst="ellipse">
            <a:avLst/>
          </a:prstGeom>
          <a:solidFill>
            <a:srgbClr val="FF671F"/>
          </a:solidFill>
          <a:ln w="57150" cmpd="sng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Oval 11"/>
          <p:cNvSpPr/>
          <p:nvPr userDrawn="1"/>
        </p:nvSpPr>
        <p:spPr>
          <a:xfrm>
            <a:off x="11390875" y="6276837"/>
            <a:ext cx="374904" cy="370619"/>
          </a:xfrm>
          <a:prstGeom prst="ellipse">
            <a:avLst/>
          </a:prstGeom>
          <a:solidFill>
            <a:srgbClr val="009BDE"/>
          </a:solidFill>
          <a:ln w="19050" cmpd="sng">
            <a:solidFill>
              <a:srgbClr val="8AC6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2948" y="6282331"/>
            <a:ext cx="369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528A2669-B6B7-4E59-ACD3-8808706A38CA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4191" y="1847851"/>
            <a:ext cx="5349322" cy="418047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24191" y="365127"/>
            <a:ext cx="10883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500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290" y="1728203"/>
            <a:ext cx="5353222" cy="823912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4367" y="1728203"/>
            <a:ext cx="5330693" cy="823912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5B55-18C2-B842-917E-0C96F53FB084}" type="datetime1">
              <a:rPr lang="en-US" smtClean="0"/>
              <a:t>9/9/2015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13" name="Oval 12"/>
          <p:cNvSpPr/>
          <p:nvPr userDrawn="1"/>
        </p:nvSpPr>
        <p:spPr>
          <a:xfrm>
            <a:off x="11469453" y="6236459"/>
            <a:ext cx="1243584" cy="1243103"/>
          </a:xfrm>
          <a:prstGeom prst="ellipse">
            <a:avLst/>
          </a:prstGeom>
          <a:solidFill>
            <a:srgbClr val="FF671F"/>
          </a:solidFill>
          <a:ln w="57150" cmpd="sng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 userDrawn="1"/>
        </p:nvSpPr>
        <p:spPr>
          <a:xfrm>
            <a:off x="11390875" y="6276837"/>
            <a:ext cx="374904" cy="370619"/>
          </a:xfrm>
          <a:prstGeom prst="ellipse">
            <a:avLst/>
          </a:prstGeom>
          <a:solidFill>
            <a:srgbClr val="009BDE"/>
          </a:solidFill>
          <a:ln w="19050" cmpd="sng">
            <a:solidFill>
              <a:srgbClr val="8AC6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2948" y="6282331"/>
            <a:ext cx="369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528A2669-B6B7-4E59-ACD3-8808706A38CA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24191" y="365127"/>
            <a:ext cx="10883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6224368" y="2583450"/>
            <a:ext cx="5315014" cy="34062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624191" y="2590686"/>
            <a:ext cx="5349322" cy="34062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767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C34F-E16B-7442-BDD2-149A4D00C4E0}" type="datetime1">
              <a:rPr lang="en-US" smtClean="0"/>
              <a:t>9/9/2015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pl-PL" dirty="0"/>
          </a:p>
        </p:txBody>
      </p:sp>
      <p:sp>
        <p:nvSpPr>
          <p:cNvPr id="9" name="Oval 8"/>
          <p:cNvSpPr/>
          <p:nvPr userDrawn="1"/>
        </p:nvSpPr>
        <p:spPr>
          <a:xfrm>
            <a:off x="11469453" y="6236459"/>
            <a:ext cx="1243584" cy="1243103"/>
          </a:xfrm>
          <a:prstGeom prst="ellipse">
            <a:avLst/>
          </a:prstGeom>
          <a:solidFill>
            <a:srgbClr val="FF671F"/>
          </a:solidFill>
          <a:ln w="57150" cmpd="sng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 userDrawn="1"/>
        </p:nvSpPr>
        <p:spPr>
          <a:xfrm>
            <a:off x="11390875" y="6276837"/>
            <a:ext cx="374904" cy="370619"/>
          </a:xfrm>
          <a:prstGeom prst="ellipse">
            <a:avLst/>
          </a:prstGeom>
          <a:solidFill>
            <a:srgbClr val="009BDE"/>
          </a:solidFill>
          <a:ln w="19050" cmpd="sng">
            <a:solidFill>
              <a:srgbClr val="8AC6E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2948" y="6282331"/>
            <a:ext cx="369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528A2669-B6B7-4E59-ACD3-8808706A38C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290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4191" y="365127"/>
            <a:ext cx="107027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91" y="1847851"/>
            <a:ext cx="107027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192" y="650744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rgbClr val="0055B7"/>
                </a:solidFill>
              </a:defRPr>
            </a:lvl1pPr>
          </a:lstStyle>
          <a:p>
            <a:fld id="{E72DAB89-F578-A14D-A1C2-CA66906A6707}" type="datetime1">
              <a:rPr lang="en-US" smtClean="0"/>
              <a:t>9/9/2015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6858" y="6507445"/>
            <a:ext cx="440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rgbClr val="0055B7"/>
                </a:solidFill>
              </a:defRPr>
            </a:lvl1pPr>
          </a:lstStyle>
          <a:p>
            <a:r>
              <a:rPr lang="en-US" smtClean="0"/>
              <a:t>Confidential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995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51" r:id="rId3"/>
    <p:sldLayoutId id="2147483671" r:id="rId4"/>
    <p:sldLayoutId id="2147483650" r:id="rId5"/>
    <p:sldLayoutId id="2147483676" r:id="rId6"/>
    <p:sldLayoutId id="2147483652" r:id="rId7"/>
    <p:sldLayoutId id="2147483653" r:id="rId8"/>
    <p:sldLayoutId id="2147483654" r:id="rId9"/>
    <p:sldLayoutId id="2147483655" r:id="rId10"/>
    <p:sldLayoutId id="2147483673" r:id="rId11"/>
    <p:sldLayoutId id="2147483656" r:id="rId12"/>
    <p:sldLayoutId id="2147483657" r:id="rId13"/>
    <p:sldLayoutId id="2147483674" r:id="rId14"/>
    <p:sldLayoutId id="2147483675" r:id="rId15"/>
    <p:sldLayoutId id="2147483672" r:id="rId16"/>
    <p:sldLayoutId id="2147483678" r:id="rId17"/>
    <p:sldLayoutId id="2147483681" r:id="rId18"/>
    <p:sldLayoutId id="2147483682" r:id="rId19"/>
    <p:sldLayoutId id="2147483687" r:id="rId20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FF671F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671F"/>
        </a:buClr>
        <a:buFont typeface="Arial" panose="020B0604020202020204" pitchFamily="34" charset="0"/>
        <a:buChar char="•"/>
        <a:defRPr sz="1800" kern="1200">
          <a:solidFill>
            <a:srgbClr val="666666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671F"/>
        </a:buClr>
        <a:buFont typeface="Arial" panose="020B0604020202020204" pitchFamily="34" charset="0"/>
        <a:buChar char="•"/>
        <a:defRPr sz="1500" kern="1200">
          <a:solidFill>
            <a:srgbClr val="666666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671F"/>
        </a:buClr>
        <a:buFont typeface="Arial" panose="020B0604020202020204" pitchFamily="34" charset="0"/>
        <a:buChar char="•"/>
        <a:defRPr sz="1350" kern="1200">
          <a:solidFill>
            <a:srgbClr val="666666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F671F"/>
        </a:buClr>
        <a:buFont typeface="Arial" panose="020B0604020202020204" pitchFamily="34" charset="0"/>
        <a:buChar char="•"/>
        <a:defRPr sz="1350" kern="1200">
          <a:solidFill>
            <a:srgbClr val="66666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jpeg"/><Relationship Id="rId18" Type="http://schemas.openxmlformats.org/officeDocument/2006/relationships/image" Target="../media/image72.png"/><Relationship Id="rId3" Type="http://schemas.openxmlformats.org/officeDocument/2006/relationships/image" Target="../media/image58.png"/><Relationship Id="rId21" Type="http://schemas.openxmlformats.org/officeDocument/2006/relationships/image" Target="../media/image75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17" Type="http://schemas.microsoft.com/office/2007/relationships/hdphoto" Target="../media/hdphoto2.wdp"/><Relationship Id="rId2" Type="http://schemas.openxmlformats.org/officeDocument/2006/relationships/image" Target="../media/image57.jpeg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19" Type="http://schemas.openxmlformats.org/officeDocument/2006/relationships/image" Target="../media/image73.emf"/><Relationship Id="rId4" Type="http://schemas.openxmlformats.org/officeDocument/2006/relationships/image" Target="../media/image59.jpeg"/><Relationship Id="rId9" Type="http://schemas.openxmlformats.org/officeDocument/2006/relationships/image" Target="../media/image64.png"/><Relationship Id="rId14" Type="http://schemas.openxmlformats.org/officeDocument/2006/relationships/image" Target="../media/image69.jpeg"/><Relationship Id="rId22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3.wdp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6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10</a:t>
            </a:fld>
            <a:endParaRPr lang="pl-P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004646" y="-251622"/>
            <a:ext cx="794824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MULTILANE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28" name="TextBox 27"/>
          <p:cNvSpPr txBox="1"/>
          <p:nvPr/>
        </p:nvSpPr>
        <p:spPr>
          <a:xfrm>
            <a:off x="787932" y="4485986"/>
            <a:ext cx="541405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Replicate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PrePaid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Card Model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Draw Based Games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Scratchers (coupled with Ticket By Ticket)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Possibly Digital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Playslip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 support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Possibly Player ID support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2415" y="1079869"/>
            <a:ext cx="4876322" cy="3289314"/>
            <a:chOff x="182415" y="1079869"/>
            <a:chExt cx="4876322" cy="3289314"/>
          </a:xfrm>
        </p:grpSpPr>
        <p:grpSp>
          <p:nvGrpSpPr>
            <p:cNvPr id="4" name="Group 3"/>
            <p:cNvGrpSpPr/>
            <p:nvPr/>
          </p:nvGrpSpPr>
          <p:grpSpPr>
            <a:xfrm>
              <a:off x="182415" y="1079869"/>
              <a:ext cx="4876322" cy="3289314"/>
              <a:chOff x="182415" y="1079869"/>
              <a:chExt cx="4876322" cy="3289314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4266" y="1174602"/>
                <a:ext cx="2064470" cy="2752627"/>
              </a:xfrm>
              <a:prstGeom prst="rect">
                <a:avLst/>
              </a:prstGeom>
            </p:spPr>
          </p:pic>
          <p:pic>
            <p:nvPicPr>
              <p:cNvPr id="39" name="Pictur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23" t="20587" r="63089" b="59756"/>
              <a:stretch/>
            </p:blipFill>
            <p:spPr bwMode="auto">
              <a:xfrm>
                <a:off x="3359348" y="1079869"/>
                <a:ext cx="1312986" cy="511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182415" y="1174602"/>
                <a:ext cx="4876322" cy="3194581"/>
                <a:chOff x="182415" y="1174602"/>
                <a:chExt cx="4876322" cy="3194581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416" y="1174602"/>
                  <a:ext cx="2064470" cy="2752627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3267318" y="1591397"/>
                  <a:ext cx="1445427" cy="23083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 smtClean="0">
                      <a:solidFill>
                        <a:schemeClr val="bg1"/>
                      </a:solidFill>
                    </a:rPr>
                    <a:t>Buy LOTTERY Here!</a:t>
                  </a:r>
                  <a:endParaRPr lang="en-US" sz="9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Right Brace 44"/>
                <p:cNvSpPr/>
                <p:nvPr/>
              </p:nvSpPr>
              <p:spPr>
                <a:xfrm rot="5400000">
                  <a:off x="2485962" y="1796408"/>
                  <a:ext cx="269228" cy="4876322"/>
                </a:xfrm>
                <a:prstGeom prst="rightBrace">
                  <a:avLst/>
                </a:prstGeom>
                <a:ln w="19050">
                  <a:solidFill>
                    <a:srgbClr val="009BD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Isosceles Triangle 1"/>
                <p:cNvSpPr/>
                <p:nvPr/>
              </p:nvSpPr>
              <p:spPr>
                <a:xfrm rot="5400000">
                  <a:off x="1603778" y="2241593"/>
                  <a:ext cx="2035825" cy="348378"/>
                </a:xfrm>
                <a:custGeom>
                  <a:avLst/>
                  <a:gdLst>
                    <a:gd name="connsiteX0" fmla="*/ 0 w 1701867"/>
                    <a:gd name="connsiteY0" fmla="*/ 1467127 h 1467127"/>
                    <a:gd name="connsiteX1" fmla="*/ 850934 w 1701867"/>
                    <a:gd name="connsiteY1" fmla="*/ 0 h 1467127"/>
                    <a:gd name="connsiteX2" fmla="*/ 1701867 w 1701867"/>
                    <a:gd name="connsiteY2" fmla="*/ 1467127 h 1467127"/>
                    <a:gd name="connsiteX3" fmla="*/ 0 w 1701867"/>
                    <a:gd name="connsiteY3" fmla="*/ 1467127 h 1467127"/>
                    <a:gd name="connsiteX0" fmla="*/ 0 w 1701867"/>
                    <a:gd name="connsiteY0" fmla="*/ 1467127 h 1558567"/>
                    <a:gd name="connsiteX1" fmla="*/ 850934 w 1701867"/>
                    <a:gd name="connsiteY1" fmla="*/ 0 h 1558567"/>
                    <a:gd name="connsiteX2" fmla="*/ 1701867 w 1701867"/>
                    <a:gd name="connsiteY2" fmla="*/ 1467127 h 1558567"/>
                    <a:gd name="connsiteX3" fmla="*/ 91440 w 1701867"/>
                    <a:gd name="connsiteY3" fmla="*/ 1558567 h 1558567"/>
                    <a:gd name="connsiteX0" fmla="*/ 0 w 1701867"/>
                    <a:gd name="connsiteY0" fmla="*/ 1467127 h 1467127"/>
                    <a:gd name="connsiteX1" fmla="*/ 850934 w 1701867"/>
                    <a:gd name="connsiteY1" fmla="*/ 0 h 1467127"/>
                    <a:gd name="connsiteX2" fmla="*/ 1701867 w 1701867"/>
                    <a:gd name="connsiteY2" fmla="*/ 1467127 h 1467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01867" h="1467127">
                      <a:moveTo>
                        <a:pt x="0" y="1467127"/>
                      </a:moveTo>
                      <a:lnTo>
                        <a:pt x="850934" y="0"/>
                      </a:lnTo>
                      <a:lnTo>
                        <a:pt x="1701867" y="1467127"/>
                      </a:lnTo>
                    </a:path>
                  </a:pathLst>
                </a:custGeom>
                <a:noFill/>
                <a:ln w="19050" cmpd="sng">
                  <a:solidFill>
                    <a:srgbClr val="009B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98" t="55178" r="22726" b="25724"/>
            <a:stretch/>
          </p:blipFill>
          <p:spPr>
            <a:xfrm>
              <a:off x="3365418" y="1806331"/>
              <a:ext cx="1265197" cy="69413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98" t="55178" r="22726" b="25724"/>
            <a:stretch/>
          </p:blipFill>
          <p:spPr>
            <a:xfrm>
              <a:off x="3365419" y="2509712"/>
              <a:ext cx="1265197" cy="69413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98" t="55178" r="22726" b="25724"/>
            <a:stretch/>
          </p:blipFill>
          <p:spPr>
            <a:xfrm>
              <a:off x="3353697" y="3189648"/>
              <a:ext cx="1265197" cy="69413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5433639" y="1305636"/>
            <a:ext cx="6326169" cy="2820883"/>
            <a:chOff x="5433639" y="1305636"/>
            <a:chExt cx="6326169" cy="282088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3836" y="1878681"/>
              <a:ext cx="1920466" cy="1540305"/>
            </a:xfrm>
            <a:prstGeom prst="rect">
              <a:avLst/>
            </a:prstGeom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196" y="1760752"/>
              <a:ext cx="1547120" cy="1709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5840131" y="3529577"/>
              <a:ext cx="15167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 smtClean="0"/>
                <a:t>Ziosk</a:t>
              </a:r>
              <a:endParaRPr lang="en-US" sz="1000" b="1" dirty="0" smtClean="0"/>
            </a:p>
            <a:p>
              <a:pPr algn="ctr"/>
              <a:r>
                <a:rPr lang="en-US" sz="1000" dirty="0" smtClean="0"/>
                <a:t>In Dining Entertainment</a:t>
              </a:r>
              <a:endParaRPr lang="en-US" sz="10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917390" y="3529577"/>
              <a:ext cx="12715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/>
                <a:t>Play At The Pump</a:t>
              </a:r>
            </a:p>
            <a:p>
              <a:pPr algn="ctr"/>
              <a:endParaRPr lang="en-US" sz="1000" dirty="0"/>
            </a:p>
          </p:txBody>
        </p:sp>
        <p:pic>
          <p:nvPicPr>
            <p:cNvPr id="51" name="Picture 6" descr="C:\Users\gdemauro\Desktop\OTG\LT1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6694" y="1970677"/>
              <a:ext cx="1906825" cy="1430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9900170" y="3470727"/>
              <a:ext cx="13901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/>
                <a:t>On The Go</a:t>
              </a:r>
            </a:p>
            <a:p>
              <a:pPr algn="ctr"/>
              <a:r>
                <a:rPr lang="en-US" sz="1000" dirty="0" smtClean="0"/>
                <a:t>Airport Entertainment</a:t>
              </a:r>
              <a:endParaRPr lang="en-US" sz="10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433639" y="1305636"/>
              <a:ext cx="6326169" cy="2820883"/>
            </a:xfrm>
            <a:prstGeom prst="rect">
              <a:avLst/>
            </a:prstGeom>
            <a:noFill/>
            <a:ln w="38100">
              <a:solidFill>
                <a:srgbClr val="FFA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b="1" dirty="0" smtClean="0">
                  <a:solidFill>
                    <a:srgbClr val="FFC000"/>
                  </a:solidFill>
                </a:rPr>
                <a:t>Non-Traditional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69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11</a:t>
            </a:fld>
            <a:endParaRPr lang="pl-P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004646" y="-251622"/>
            <a:ext cx="907403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OMNICHANNEL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26708" y="3516598"/>
            <a:ext cx="576620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IL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50" name="Picture 49" descr="digitalplayslip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10087" r="10216" b="11203"/>
          <a:stretch/>
        </p:blipFill>
        <p:spPr>
          <a:xfrm>
            <a:off x="594935" y="1015694"/>
            <a:ext cx="1444177" cy="2664588"/>
          </a:xfrm>
          <a:prstGeom prst="rect">
            <a:avLst/>
          </a:prstGeom>
        </p:spPr>
      </p:pic>
      <p:pic>
        <p:nvPicPr>
          <p:cNvPr id="67" name="Picture 66" descr="digitalplayslip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10087" r="10216" b="11203"/>
          <a:stretch/>
        </p:blipFill>
        <p:spPr>
          <a:xfrm>
            <a:off x="2338391" y="1015694"/>
            <a:ext cx="1444177" cy="2664588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03416" y="3562898"/>
            <a:ext cx="576620" cy="38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IN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25" y="1460568"/>
            <a:ext cx="952387" cy="1690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1" y="1472096"/>
            <a:ext cx="945893" cy="1678959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4704521" y="3561413"/>
            <a:ext cx="576620" cy="38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RI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44" y="1449428"/>
            <a:ext cx="993560" cy="1763569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1900900" y="6320758"/>
            <a:ext cx="576620" cy="38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NJ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72" name="Picture 71" descr="digitalplayslip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10087" r="10216" b="11203"/>
          <a:stretch/>
        </p:blipFill>
        <p:spPr>
          <a:xfrm>
            <a:off x="1369127" y="3819854"/>
            <a:ext cx="1444177" cy="2664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4" y="4247303"/>
            <a:ext cx="986570" cy="1751161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401568" y="6335998"/>
            <a:ext cx="1167632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Baseline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77" name="Picture 76" descr="digitalplayslip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10087" r="10216" b="11203"/>
          <a:stretch/>
        </p:blipFill>
        <p:spPr>
          <a:xfrm>
            <a:off x="3216566" y="3813048"/>
            <a:ext cx="1448697" cy="2672926"/>
          </a:xfrm>
          <a:prstGeom prst="rect">
            <a:avLst/>
          </a:prstGeom>
        </p:spPr>
      </p:pic>
      <p:sp>
        <p:nvSpPr>
          <p:cNvPr id="78" name="Content Placeholder 2"/>
          <p:cNvSpPr>
            <a:spLocks noGrp="1"/>
          </p:cNvSpPr>
          <p:nvPr>
            <p:ph idx="1"/>
          </p:nvPr>
        </p:nvSpPr>
        <p:spPr>
          <a:xfrm>
            <a:off x="6203094" y="1308849"/>
            <a:ext cx="4722406" cy="514856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535353"/>
                </a:solidFill>
              </a:rPr>
              <a:t>Check Your Ticket</a:t>
            </a:r>
          </a:p>
          <a:p>
            <a:pPr>
              <a:lnSpc>
                <a:spcPct val="80000"/>
              </a:lnSpc>
            </a:pPr>
            <a:endParaRPr lang="en-US" sz="1800" dirty="0">
              <a:solidFill>
                <a:srgbClr val="535353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535353"/>
                </a:solidFill>
              </a:rPr>
              <a:t>Retail Locator</a:t>
            </a:r>
          </a:p>
          <a:p>
            <a:pPr>
              <a:lnSpc>
                <a:spcPct val="80000"/>
              </a:lnSpc>
            </a:pPr>
            <a:endParaRPr lang="en-US" sz="1800" dirty="0">
              <a:solidFill>
                <a:srgbClr val="535353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535353"/>
                </a:solidFill>
              </a:rPr>
              <a:t>Promotions/Notifications</a:t>
            </a:r>
          </a:p>
          <a:p>
            <a:pPr>
              <a:lnSpc>
                <a:spcPct val="80000"/>
              </a:lnSpc>
            </a:pPr>
            <a:endParaRPr lang="en-US" sz="1800" dirty="0">
              <a:solidFill>
                <a:srgbClr val="535353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535353"/>
                </a:solidFill>
              </a:rPr>
              <a:t>Retail Locator</a:t>
            </a:r>
          </a:p>
          <a:p>
            <a:pPr>
              <a:lnSpc>
                <a:spcPct val="80000"/>
              </a:lnSpc>
            </a:pPr>
            <a:endParaRPr lang="en-US" sz="1800" dirty="0">
              <a:solidFill>
                <a:srgbClr val="535353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535353"/>
                </a:solidFill>
              </a:rPr>
              <a:t>Instant Ticket Metadata</a:t>
            </a:r>
          </a:p>
          <a:p>
            <a:pPr>
              <a:lnSpc>
                <a:spcPct val="80000"/>
              </a:lnSpc>
            </a:pPr>
            <a:endParaRPr lang="en-US" sz="1800" dirty="0">
              <a:solidFill>
                <a:srgbClr val="535353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535353"/>
                </a:solidFill>
              </a:rPr>
              <a:t>Player ID</a:t>
            </a:r>
          </a:p>
          <a:p>
            <a:pPr>
              <a:lnSpc>
                <a:spcPct val="80000"/>
              </a:lnSpc>
            </a:pPr>
            <a:endParaRPr lang="en-US" sz="1800" dirty="0">
              <a:solidFill>
                <a:srgbClr val="535353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535353"/>
                </a:solidFill>
              </a:rPr>
              <a:t>Digital </a:t>
            </a:r>
            <a:r>
              <a:rPr lang="en-US" sz="1800" dirty="0" err="1" smtClean="0">
                <a:solidFill>
                  <a:srgbClr val="535353"/>
                </a:solidFill>
              </a:rPr>
              <a:t>Betslip</a:t>
            </a:r>
            <a:endParaRPr lang="en-US" sz="1800" dirty="0" smtClean="0">
              <a:solidFill>
                <a:srgbClr val="535353"/>
              </a:solidFill>
            </a:endParaRPr>
          </a:p>
          <a:p>
            <a:pPr>
              <a:lnSpc>
                <a:spcPct val="80000"/>
              </a:lnSpc>
            </a:pPr>
            <a:endParaRPr lang="en-US" sz="1800" dirty="0">
              <a:solidFill>
                <a:srgbClr val="535353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 err="1" smtClean="0">
                <a:solidFill>
                  <a:srgbClr val="535353"/>
                </a:solidFill>
              </a:rPr>
              <a:t>Digical</a:t>
            </a:r>
            <a:endParaRPr lang="en-US" sz="1800" dirty="0">
              <a:solidFill>
                <a:srgbClr val="535353"/>
              </a:solidFill>
            </a:endParaRPr>
          </a:p>
          <a:p>
            <a:pPr lvl="1">
              <a:lnSpc>
                <a:spcPct val="80000"/>
              </a:lnSpc>
            </a:pPr>
            <a:endParaRPr lang="en-US" dirty="0" smtClean="0">
              <a:solidFill>
                <a:srgbClr val="535353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39496" y="1014209"/>
            <a:ext cx="1444177" cy="2664588"/>
            <a:chOff x="4139496" y="1014209"/>
            <a:chExt cx="1444177" cy="2664588"/>
          </a:xfrm>
        </p:grpSpPr>
        <p:pic>
          <p:nvPicPr>
            <p:cNvPr id="69" name="Picture 68" descr="digitalplayslips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90" t="10087" r="10216" b="11203"/>
            <a:stretch/>
          </p:blipFill>
          <p:spPr>
            <a:xfrm>
              <a:off x="4139496" y="1014209"/>
              <a:ext cx="1444177" cy="2664588"/>
            </a:xfrm>
            <a:prstGeom prst="rect">
              <a:avLst/>
            </a:prstGeom>
          </p:spPr>
        </p:pic>
        <p:pic>
          <p:nvPicPr>
            <p:cNvPr id="3" name="Picture 2" descr="IMG_309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294" y="1443549"/>
              <a:ext cx="1017865" cy="1806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45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12</a:t>
            </a:fld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flipV="1">
            <a:off x="5235421" y="5500104"/>
            <a:ext cx="5561055" cy="561421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913120"/>
            <a:ext cx="12791440" cy="0"/>
          </a:xfrm>
          <a:prstGeom prst="line">
            <a:avLst/>
          </a:prstGeom>
          <a:ln>
            <a:solidFill>
              <a:srgbClr val="E1E1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8"/>
          <p:cNvSpPr txBox="1">
            <a:spLocks/>
          </p:cNvSpPr>
          <p:nvPr/>
        </p:nvSpPr>
        <p:spPr>
          <a:xfrm>
            <a:off x="918181" y="2711780"/>
            <a:ext cx="9074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9BDE"/>
                </a:solidFill>
              </a:rPr>
              <a:t>TOOLS &amp;</a:t>
            </a:r>
          </a:p>
          <a:p>
            <a:r>
              <a:rPr lang="en-US" dirty="0" smtClean="0">
                <a:solidFill>
                  <a:srgbClr val="009BDE"/>
                </a:solidFill>
              </a:rPr>
              <a:t>INTEGRATION</a:t>
            </a:r>
            <a:endParaRPr lang="en-US" dirty="0">
              <a:solidFill>
                <a:srgbClr val="009BD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240" y="319954"/>
            <a:ext cx="5567680" cy="55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9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13</a:t>
            </a:fld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857"/>
          <a:stretch/>
        </p:blipFill>
        <p:spPr>
          <a:xfrm>
            <a:off x="4754555" y="0"/>
            <a:ext cx="8462807" cy="6858000"/>
          </a:xfrm>
          <a:prstGeom prst="rect">
            <a:avLst/>
          </a:prstGeom>
        </p:spPr>
      </p:pic>
      <p:sp>
        <p:nvSpPr>
          <p:cNvPr id="10" name="Title 8"/>
          <p:cNvSpPr txBox="1">
            <a:spLocks/>
          </p:cNvSpPr>
          <p:nvPr/>
        </p:nvSpPr>
        <p:spPr>
          <a:xfrm>
            <a:off x="918181" y="2711780"/>
            <a:ext cx="9074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9BDE"/>
                </a:solidFill>
              </a:rPr>
              <a:t>SMART </a:t>
            </a:r>
            <a:br>
              <a:rPr lang="en-US" dirty="0" smtClean="0">
                <a:solidFill>
                  <a:srgbClr val="009BDE"/>
                </a:solidFill>
              </a:rPr>
            </a:br>
            <a:r>
              <a:rPr lang="en-US" dirty="0" smtClean="0">
                <a:solidFill>
                  <a:srgbClr val="009BDE"/>
                </a:solidFill>
              </a:rPr>
              <a:t>SIGNAGE</a:t>
            </a:r>
            <a:endParaRPr lang="en-US" dirty="0">
              <a:solidFill>
                <a:srgbClr val="009BD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243" r="-12231"/>
          <a:stretch/>
        </p:blipFill>
        <p:spPr>
          <a:xfrm>
            <a:off x="4754555" y="0"/>
            <a:ext cx="11609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14</a:t>
            </a:fld>
            <a:endParaRPr lang="pl-P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8181" y="2711780"/>
            <a:ext cx="9074032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9BDE"/>
                </a:solidFill>
              </a:rPr>
              <a:t>HARDWARE </a:t>
            </a:r>
            <a:br>
              <a:rPr lang="en-US" dirty="0" smtClean="0">
                <a:solidFill>
                  <a:srgbClr val="009BDE"/>
                </a:solidFill>
              </a:rPr>
            </a:br>
            <a:r>
              <a:rPr lang="en-US" dirty="0" smtClean="0">
                <a:solidFill>
                  <a:srgbClr val="009BDE"/>
                </a:solidFill>
              </a:rPr>
              <a:t>AGNOSTIC</a:t>
            </a:r>
            <a:endParaRPr lang="en-US" dirty="0">
              <a:solidFill>
                <a:srgbClr val="009BD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921" y="685194"/>
            <a:ext cx="8999358" cy="571113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445760" y="0"/>
            <a:ext cx="0" cy="8290560"/>
          </a:xfrm>
          <a:prstGeom prst="line">
            <a:avLst/>
          </a:prstGeom>
          <a:ln>
            <a:solidFill>
              <a:srgbClr val="E1E1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82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616960" y="1381840"/>
            <a:ext cx="2712719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72721" y="1381840"/>
            <a:ext cx="1666240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15</a:t>
            </a:fld>
            <a:endParaRPr lang="pl-P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77576" y="-251622"/>
            <a:ext cx="3442842" cy="1325563"/>
          </a:xfrm>
        </p:spPr>
        <p:txBody>
          <a:bodyPr/>
          <a:lstStyle/>
          <a:p>
            <a:r>
              <a:rPr lang="en-US" dirty="0" smtClean="0"/>
              <a:t>Self Service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3" name="TextBox 2"/>
          <p:cNvSpPr txBox="1"/>
          <p:nvPr/>
        </p:nvSpPr>
        <p:spPr>
          <a:xfrm>
            <a:off x="237218" y="1469856"/>
            <a:ext cx="1573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Web Portal</a:t>
            </a:r>
          </a:p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Mobile App </a:t>
            </a:r>
            <a:endParaRPr lang="en-US" sz="1400" dirty="0">
              <a:solidFill>
                <a:srgbClr val="53535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27177" y="1469856"/>
            <a:ext cx="2405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Kiosk/</a:t>
            </a:r>
            <a:r>
              <a:rPr lang="en-US" sz="1400" dirty="0" err="1" smtClean="0">
                <a:solidFill>
                  <a:srgbClr val="535353"/>
                </a:solidFill>
              </a:rPr>
              <a:t>Playstation</a:t>
            </a:r>
            <a:endParaRPr lang="en-US" sz="1400" dirty="0">
              <a:solidFill>
                <a:srgbClr val="535353"/>
              </a:solidFill>
            </a:endParaRPr>
          </a:p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Self Service Terminal</a:t>
            </a:r>
            <a:endParaRPr lang="en-US" sz="1400" dirty="0">
              <a:solidFill>
                <a:srgbClr val="53535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38218" y="1469856"/>
            <a:ext cx="1573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Tethered Wagering</a:t>
            </a:r>
            <a:endParaRPr lang="en-US" sz="1400" dirty="0">
              <a:solidFill>
                <a:srgbClr val="53535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60338" y="1469856"/>
            <a:ext cx="1573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Web Portal</a:t>
            </a:r>
          </a:p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Mobile App</a:t>
            </a:r>
            <a:endParaRPr lang="en-US" sz="1400" dirty="0">
              <a:solidFill>
                <a:srgbClr val="535353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1019" y="4769296"/>
            <a:ext cx="6179726" cy="411884"/>
          </a:xfrm>
          <a:prstGeom prst="rect">
            <a:avLst/>
          </a:prstGeom>
          <a:solidFill>
            <a:srgbClr val="FFA3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Non-Wagering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4571" y="5176876"/>
            <a:ext cx="7839981" cy="411884"/>
          </a:xfrm>
          <a:prstGeom prst="rect">
            <a:avLst/>
          </a:prstGeom>
          <a:solidFill>
            <a:srgbClr val="009BD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Wagering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18" y="2338310"/>
            <a:ext cx="1064421" cy="1714511"/>
          </a:xfrm>
          <a:prstGeom prst="rect">
            <a:avLst/>
          </a:prstGeom>
        </p:spPr>
      </p:pic>
      <p:pic>
        <p:nvPicPr>
          <p:cNvPr id="22" name="Picture 21" descr="digitalplayslip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10087" r="10216" b="11203"/>
          <a:stretch/>
        </p:blipFill>
        <p:spPr>
          <a:xfrm>
            <a:off x="455569" y="2265680"/>
            <a:ext cx="1098416" cy="2026638"/>
          </a:xfrm>
          <a:prstGeom prst="rect">
            <a:avLst/>
          </a:prstGeom>
        </p:spPr>
      </p:pic>
      <p:pic>
        <p:nvPicPr>
          <p:cNvPr id="23" name="Picture 22" descr="digitalplayslip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10087" r="10216" b="11203"/>
          <a:stretch/>
        </p:blipFill>
        <p:spPr>
          <a:xfrm>
            <a:off x="10002839" y="2123440"/>
            <a:ext cx="1289638" cy="2379454"/>
          </a:xfrm>
          <a:prstGeom prst="rect">
            <a:avLst/>
          </a:prstGeom>
        </p:spPr>
      </p:pic>
      <p:pic>
        <p:nvPicPr>
          <p:cNvPr id="24" name="Picture 23" descr="digitalplayslip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10087" r="10216" b="11203"/>
          <a:stretch/>
        </p:blipFill>
        <p:spPr>
          <a:xfrm>
            <a:off x="8372099" y="2113280"/>
            <a:ext cx="1230142" cy="226967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20151" y="5240457"/>
            <a:ext cx="5414051" cy="101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FFA3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Learn/Explore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FFA3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Did I Win?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FFA3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Register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Right Brace 3"/>
          <p:cNvSpPr/>
          <p:nvPr/>
        </p:nvSpPr>
        <p:spPr>
          <a:xfrm rot="16200000">
            <a:off x="5588747" y="-4574831"/>
            <a:ext cx="532210" cy="11358575"/>
          </a:xfrm>
          <a:prstGeom prst="rightBrace">
            <a:avLst/>
          </a:prstGeom>
          <a:ln>
            <a:solidFill>
              <a:srgbClr val="009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910917" y="5623112"/>
            <a:ext cx="5414051" cy="101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009BDE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Draw Based Games, Scratchers,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eInstants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009BDE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Cash, Cashless,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eWallet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009BDE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Internet wagering allowed or not allowed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9926" y="1472128"/>
            <a:ext cx="1573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Lottery Vending Machine</a:t>
            </a:r>
            <a:endParaRPr lang="en-US" sz="1400" dirty="0">
              <a:solidFill>
                <a:srgbClr val="535353"/>
              </a:solidFill>
            </a:endParaRPr>
          </a:p>
        </p:txBody>
      </p:sp>
      <p:pic>
        <p:nvPicPr>
          <p:cNvPr id="32" name="Picture 31" descr="wallmount_nosun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323" y1="64935" x2="42323" y2="64935"/>
                        <a14:backgroundMark x1="42172" y1="63896" x2="42172" y2="63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78" t="23330" r="24766" b="24582"/>
          <a:stretch/>
        </p:blipFill>
        <p:spPr>
          <a:xfrm>
            <a:off x="3795531" y="2222944"/>
            <a:ext cx="697428" cy="865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wallmount no bkg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6" r="28951"/>
          <a:stretch/>
        </p:blipFill>
        <p:spPr>
          <a:xfrm>
            <a:off x="4374968" y="2263823"/>
            <a:ext cx="968265" cy="2148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smartsignagetouchscree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01" y="2217008"/>
            <a:ext cx="984847" cy="2093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7" y="2596226"/>
            <a:ext cx="726588" cy="12896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94" y="2487791"/>
            <a:ext cx="887040" cy="157449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72721" y="2072720"/>
            <a:ext cx="1666240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889761" y="1381840"/>
            <a:ext cx="1666240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954258" y="1469856"/>
            <a:ext cx="1573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Ticket Checker</a:t>
            </a:r>
            <a:endParaRPr lang="en-US" sz="1400" dirty="0">
              <a:solidFill>
                <a:srgbClr val="535353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889761" y="2072720"/>
            <a:ext cx="1666240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616960" y="2072720"/>
            <a:ext cx="2712719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GeminiTouch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22" y="2001519"/>
            <a:ext cx="1567477" cy="2507961"/>
          </a:xfrm>
          <a:prstGeom prst="rect">
            <a:avLst/>
          </a:prstGeom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6380481" y="1381840"/>
            <a:ext cx="1645920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380481" y="2072720"/>
            <a:ext cx="1645920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87361" y="1381840"/>
            <a:ext cx="1645920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87361" y="2072720"/>
            <a:ext cx="1645920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9794241" y="1381840"/>
            <a:ext cx="1645920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794241" y="2072720"/>
            <a:ext cx="1645920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616960" y="1381840"/>
            <a:ext cx="2712719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72721" y="1381840"/>
            <a:ext cx="1666240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16</a:t>
            </a:fld>
            <a:endParaRPr lang="pl-P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77576" y="-251622"/>
            <a:ext cx="3442842" cy="1325563"/>
          </a:xfrm>
        </p:spPr>
        <p:txBody>
          <a:bodyPr/>
          <a:lstStyle/>
          <a:p>
            <a:r>
              <a:rPr lang="en-US" dirty="0" smtClean="0"/>
              <a:t>Self Service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3" name="TextBox 2"/>
          <p:cNvSpPr txBox="1"/>
          <p:nvPr/>
        </p:nvSpPr>
        <p:spPr>
          <a:xfrm>
            <a:off x="237218" y="1469856"/>
            <a:ext cx="1573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Web Portal</a:t>
            </a:r>
          </a:p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Mobile App </a:t>
            </a:r>
            <a:endParaRPr lang="en-US" sz="1400" dirty="0">
              <a:solidFill>
                <a:srgbClr val="53535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27177" y="1469856"/>
            <a:ext cx="2405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Kiosk/</a:t>
            </a:r>
            <a:r>
              <a:rPr lang="en-US" sz="1400" dirty="0" err="1" smtClean="0">
                <a:solidFill>
                  <a:srgbClr val="535353"/>
                </a:solidFill>
              </a:rPr>
              <a:t>Playstation</a:t>
            </a:r>
            <a:endParaRPr lang="en-US" sz="1400" dirty="0">
              <a:solidFill>
                <a:srgbClr val="535353"/>
              </a:solidFill>
            </a:endParaRPr>
          </a:p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Self Service Terminal</a:t>
            </a:r>
            <a:endParaRPr lang="en-US" sz="1400" dirty="0">
              <a:solidFill>
                <a:srgbClr val="53535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38218" y="1469856"/>
            <a:ext cx="1573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Tethered Wagering</a:t>
            </a:r>
            <a:endParaRPr lang="en-US" sz="1400" dirty="0">
              <a:solidFill>
                <a:srgbClr val="53535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60338" y="1469856"/>
            <a:ext cx="1573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Web Portal</a:t>
            </a:r>
          </a:p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Mobile App</a:t>
            </a:r>
            <a:endParaRPr lang="en-US" sz="1400" dirty="0">
              <a:solidFill>
                <a:srgbClr val="535353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1019" y="4769296"/>
            <a:ext cx="6179726" cy="411884"/>
          </a:xfrm>
          <a:prstGeom prst="rect">
            <a:avLst/>
          </a:prstGeom>
          <a:solidFill>
            <a:srgbClr val="FFA3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Non-Wagering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4571" y="5176876"/>
            <a:ext cx="7839981" cy="411884"/>
          </a:xfrm>
          <a:prstGeom prst="rect">
            <a:avLst/>
          </a:prstGeom>
          <a:solidFill>
            <a:srgbClr val="009BD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Wagering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18" y="2338310"/>
            <a:ext cx="1064421" cy="1714511"/>
          </a:xfrm>
          <a:prstGeom prst="rect">
            <a:avLst/>
          </a:prstGeom>
        </p:spPr>
      </p:pic>
      <p:pic>
        <p:nvPicPr>
          <p:cNvPr id="22" name="Picture 21" descr="digitalplayslip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10087" r="10216" b="11203"/>
          <a:stretch/>
        </p:blipFill>
        <p:spPr>
          <a:xfrm>
            <a:off x="455569" y="2265680"/>
            <a:ext cx="1098416" cy="2026638"/>
          </a:xfrm>
          <a:prstGeom prst="rect">
            <a:avLst/>
          </a:prstGeom>
        </p:spPr>
      </p:pic>
      <p:pic>
        <p:nvPicPr>
          <p:cNvPr id="23" name="Picture 22" descr="digitalplayslip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10087" r="10216" b="11203"/>
          <a:stretch/>
        </p:blipFill>
        <p:spPr>
          <a:xfrm>
            <a:off x="10002839" y="2123440"/>
            <a:ext cx="1289638" cy="2379454"/>
          </a:xfrm>
          <a:prstGeom prst="rect">
            <a:avLst/>
          </a:prstGeom>
        </p:spPr>
      </p:pic>
      <p:pic>
        <p:nvPicPr>
          <p:cNvPr id="24" name="Picture 23" descr="digitalplayslip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10087" r="10216" b="11203"/>
          <a:stretch/>
        </p:blipFill>
        <p:spPr>
          <a:xfrm>
            <a:off x="8372099" y="2113280"/>
            <a:ext cx="1230142" cy="226967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20151" y="5240457"/>
            <a:ext cx="5414051" cy="101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FFA3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Learn/Explore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FFA3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Did I Win?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FFA3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Register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Right Brace 3"/>
          <p:cNvSpPr/>
          <p:nvPr/>
        </p:nvSpPr>
        <p:spPr>
          <a:xfrm rot="16200000">
            <a:off x="5588747" y="-4574831"/>
            <a:ext cx="532210" cy="113585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910917" y="5623112"/>
            <a:ext cx="5414051" cy="101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009BDE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Draw Based Games, Scratchers,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eInstants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009BDE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Cash, Cashless,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eWallet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  <a:p>
            <a:pPr marL="251936" indent="-342900">
              <a:lnSpc>
                <a:spcPct val="115000"/>
              </a:lnSpc>
              <a:spcBef>
                <a:spcPts val="300"/>
              </a:spcBef>
              <a:buClr>
                <a:srgbClr val="009BDE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Internet wagering allowed or not allowed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9926" y="1472128"/>
            <a:ext cx="1573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Lottery Vending Machine</a:t>
            </a:r>
            <a:endParaRPr lang="en-US" sz="1400" dirty="0">
              <a:solidFill>
                <a:srgbClr val="535353"/>
              </a:solidFill>
            </a:endParaRPr>
          </a:p>
        </p:txBody>
      </p:sp>
      <p:pic>
        <p:nvPicPr>
          <p:cNvPr id="32" name="Picture 31" descr="wallmount_nosun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323" y1="64935" x2="42323" y2="64935"/>
                        <a14:backgroundMark x1="42172" y1="63896" x2="42172" y2="63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78" t="23330" r="24766" b="24582"/>
          <a:stretch/>
        </p:blipFill>
        <p:spPr>
          <a:xfrm>
            <a:off x="3795531" y="2222944"/>
            <a:ext cx="697428" cy="865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wallmount no bkg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6" r="28951"/>
          <a:stretch/>
        </p:blipFill>
        <p:spPr>
          <a:xfrm>
            <a:off x="4374968" y="2263823"/>
            <a:ext cx="968265" cy="2148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smartsignagetouchscree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01" y="2217008"/>
            <a:ext cx="984847" cy="2093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7" y="2596226"/>
            <a:ext cx="726588" cy="12896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94" y="2487791"/>
            <a:ext cx="887040" cy="157449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72721" y="2072720"/>
            <a:ext cx="1666240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889761" y="1381840"/>
            <a:ext cx="1666240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954258" y="1469856"/>
            <a:ext cx="1573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35353"/>
                </a:solidFill>
              </a:rPr>
              <a:t>Ticket Checker</a:t>
            </a:r>
            <a:endParaRPr lang="en-US" sz="1400" dirty="0">
              <a:solidFill>
                <a:srgbClr val="535353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889761" y="2072720"/>
            <a:ext cx="1666240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616960" y="2072720"/>
            <a:ext cx="2712719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GeminiTouch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22" y="2001519"/>
            <a:ext cx="1567477" cy="2507961"/>
          </a:xfrm>
          <a:prstGeom prst="rect">
            <a:avLst/>
          </a:prstGeom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6380481" y="1381840"/>
            <a:ext cx="1645920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380481" y="2072720"/>
            <a:ext cx="1645920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87361" y="1381840"/>
            <a:ext cx="1645920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87361" y="2072720"/>
            <a:ext cx="1645920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9794241" y="1381840"/>
            <a:ext cx="1645920" cy="6908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794241" y="2072720"/>
            <a:ext cx="1645920" cy="2428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216902" y="914400"/>
            <a:ext cx="3510718" cy="4429760"/>
          </a:xfrm>
          <a:prstGeom prst="ellipse">
            <a:avLst/>
          </a:prstGeom>
          <a:noFill/>
          <a:ln w="38100" cmpd="sng">
            <a:solidFill>
              <a:srgbClr val="FF6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051466" y="5988193"/>
            <a:ext cx="1828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71F"/>
                </a:solidFill>
              </a:rPr>
              <a:t>Requires</a:t>
            </a:r>
          </a:p>
          <a:p>
            <a:pPr algn="ctr"/>
            <a:r>
              <a:rPr lang="en-US" dirty="0" smtClean="0">
                <a:solidFill>
                  <a:srgbClr val="FF671F"/>
                </a:solidFill>
              </a:rPr>
              <a:t>Research</a:t>
            </a:r>
            <a:endParaRPr lang="en-US" dirty="0">
              <a:solidFill>
                <a:srgbClr val="FF671F"/>
              </a:solidFill>
            </a:endParaRPr>
          </a:p>
        </p:txBody>
      </p:sp>
      <p:cxnSp>
        <p:nvCxnSpPr>
          <p:cNvPr id="11" name="Straight Connector 10"/>
          <p:cNvCxnSpPr>
            <a:stCxn id="42" idx="4"/>
            <a:endCxn id="51" idx="0"/>
          </p:cNvCxnSpPr>
          <p:nvPr/>
        </p:nvCxnSpPr>
        <p:spPr>
          <a:xfrm flipH="1">
            <a:off x="4965952" y="5344160"/>
            <a:ext cx="6309" cy="644033"/>
          </a:xfrm>
          <a:prstGeom prst="line">
            <a:avLst/>
          </a:prstGeom>
          <a:ln w="28575" cmpd="sng">
            <a:solidFill>
              <a:srgbClr val="FF671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899240" y="5846613"/>
            <a:ext cx="142332" cy="142332"/>
          </a:xfrm>
          <a:prstGeom prst="ellipse">
            <a:avLst/>
          </a:prstGeom>
          <a:solidFill>
            <a:srgbClr val="FF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407906" y="6341314"/>
            <a:ext cx="58360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533981C-2867-4472-972F-5102D1C709C5}" type="slidenum">
              <a:rPr lang="en-US" sz="900" b="1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29050" y="1003723"/>
            <a:ext cx="3576040" cy="82840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A300"/>
                </a:solidFill>
              </a:rPr>
              <a:t>Biometrics</a:t>
            </a:r>
            <a:endParaRPr lang="en-US" sz="2400" dirty="0">
              <a:solidFill>
                <a:srgbClr val="FFA300"/>
              </a:solidFill>
            </a:endParaRPr>
          </a:p>
          <a:p>
            <a:pPr lvl="1"/>
            <a:endParaRPr lang="en-US" sz="2000" dirty="0" smtClean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11350" y="8514"/>
            <a:ext cx="8358188" cy="973137"/>
          </a:xfrm>
        </p:spPr>
        <p:txBody>
          <a:bodyPr/>
          <a:lstStyle/>
          <a:p>
            <a:pPr algn="ctr"/>
            <a:r>
              <a:rPr lang="en-US" dirty="0" smtClean="0"/>
              <a:t>BELLS &amp; WHISTLES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7143256" y="1045129"/>
            <a:ext cx="3576040" cy="82840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A300"/>
                </a:solidFill>
              </a:rPr>
              <a:t>Proximity Marketing</a:t>
            </a:r>
            <a:endParaRPr lang="en-US" sz="2400" dirty="0">
              <a:solidFill>
                <a:srgbClr val="FFA300"/>
              </a:solidFill>
            </a:endParaRPr>
          </a:p>
          <a:p>
            <a:pPr lvl="1"/>
            <a:endParaRPr lang="en-US" sz="2000" dirty="0" smtClean="0">
              <a:solidFill>
                <a:srgbClr val="FFA3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156" r="38396" b="-6156"/>
          <a:stretch/>
        </p:blipFill>
        <p:spPr>
          <a:xfrm>
            <a:off x="0" y="1507504"/>
            <a:ext cx="5409022" cy="578776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593256" y="1726777"/>
            <a:ext cx="6717523" cy="5569768"/>
            <a:chOff x="5593256" y="1726777"/>
            <a:chExt cx="6717523" cy="55697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2499" y="2867978"/>
              <a:ext cx="5668280" cy="4428567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965618" y="1726777"/>
              <a:ext cx="1629784" cy="1629782"/>
              <a:chOff x="5729991" y="1227160"/>
              <a:chExt cx="2071698" cy="2071696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729991" y="1227160"/>
                <a:ext cx="2071698" cy="2071696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FFA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129" t="-27474" r="-17697" b="8417"/>
              <a:stretch/>
            </p:blipFill>
            <p:spPr bwMode="auto">
              <a:xfrm>
                <a:off x="5739431" y="1236068"/>
                <a:ext cx="2045175" cy="20535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5593256" y="2969324"/>
              <a:ext cx="1769014" cy="1781563"/>
              <a:chOff x="6386704" y="1480063"/>
              <a:chExt cx="1288260" cy="129739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0699" t="-11479" r="-27898" b="17150"/>
              <a:stretch/>
            </p:blipFill>
            <p:spPr>
              <a:xfrm>
                <a:off x="6494557" y="1671958"/>
                <a:ext cx="1085704" cy="1105503"/>
              </a:xfrm>
              <a:prstGeom prst="ellipse">
                <a:avLst/>
              </a:prstGeom>
              <a:noFill/>
            </p:spPr>
          </p:pic>
          <p:sp>
            <p:nvSpPr>
              <p:cNvPr id="16" name="Oval 15"/>
              <p:cNvSpPr/>
              <p:nvPr/>
            </p:nvSpPr>
            <p:spPr>
              <a:xfrm>
                <a:off x="6386704" y="1480063"/>
                <a:ext cx="1288260" cy="1288260"/>
              </a:xfrm>
              <a:prstGeom prst="ellipse">
                <a:avLst/>
              </a:prstGeom>
              <a:noFill/>
              <a:ln w="19050" cmpd="sng">
                <a:solidFill>
                  <a:srgbClr val="FFA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6605951" y="4723512"/>
              <a:ext cx="484254" cy="1114639"/>
            </a:xfrm>
            <a:prstGeom prst="line">
              <a:avLst/>
            </a:prstGeom>
            <a:ln w="19050" cmpd="sng">
              <a:solidFill>
                <a:srgbClr val="FFA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072904" y="3307372"/>
              <a:ext cx="493390" cy="767456"/>
            </a:xfrm>
            <a:prstGeom prst="line">
              <a:avLst/>
            </a:prstGeom>
            <a:ln w="19050" cmpd="sng">
              <a:solidFill>
                <a:srgbClr val="FFA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0" y="1507504"/>
            <a:ext cx="12115479" cy="0"/>
          </a:xfrm>
          <a:prstGeom prst="line">
            <a:avLst/>
          </a:prstGeom>
          <a:ln>
            <a:solidFill>
              <a:srgbClr val="E1E1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0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407906" y="6341314"/>
            <a:ext cx="58360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533981C-2867-4472-972F-5102D1C709C5}" type="slidenum">
              <a:rPr lang="en-US" sz="900" b="1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75358" y="2834010"/>
            <a:ext cx="8358188" cy="973137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407906" y="6341314"/>
            <a:ext cx="58360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533981C-2867-4472-972F-5102D1C709C5}" type="slidenum">
              <a:rPr lang="en-US" sz="900" b="1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75358" y="2834010"/>
            <a:ext cx="8358188" cy="973137"/>
          </a:xfrm>
        </p:spPr>
        <p:txBody>
          <a:bodyPr/>
          <a:lstStyle/>
          <a:p>
            <a:pPr algn="ctr"/>
            <a:r>
              <a:rPr lang="en-US" dirty="0" smtClean="0"/>
              <a:t>Backups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65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Vision For Lottery Retail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Sep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Paul Riley</a:t>
            </a:r>
          </a:p>
          <a:p>
            <a:r>
              <a:rPr lang="en-US" dirty="0" smtClean="0"/>
              <a:t>VP Innovation and R&amp;D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9203681" y="4776712"/>
            <a:ext cx="2454457" cy="823912"/>
          </a:xfrm>
        </p:spPr>
        <p:txBody>
          <a:bodyPr/>
          <a:lstStyle/>
          <a:p>
            <a:r>
              <a:rPr lang="en-US" dirty="0" smtClean="0"/>
              <a:t>PGRI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20</a:t>
            </a:fld>
            <a:endParaRPr lang="pl-P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80521" y="-251622"/>
            <a:ext cx="6251511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Resulting Strategies/Initiatives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27" name="TextBox 26"/>
          <p:cNvSpPr txBox="1"/>
          <p:nvPr/>
        </p:nvSpPr>
        <p:spPr>
          <a:xfrm>
            <a:off x="101942" y="2049273"/>
            <a:ext cx="1365095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Primary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938" y="4814687"/>
            <a:ext cx="1365095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Secondary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59826" y="1073941"/>
            <a:ext cx="236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671F"/>
                </a:solidFill>
              </a:rPr>
              <a:t>CASHLESS</a:t>
            </a:r>
            <a:endParaRPr lang="en-US" u="sng" dirty="0">
              <a:solidFill>
                <a:srgbClr val="FF671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67037" y="1067782"/>
            <a:ext cx="2364935" cy="21199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493528" y="1453083"/>
            <a:ext cx="2199436" cy="169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terminals (retailer and self service)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 system (end-to-end)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Cards and phones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eWallet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408575" y="3529856"/>
            <a:ext cx="11774846" cy="10514"/>
          </a:xfrm>
          <a:prstGeom prst="line">
            <a:avLst/>
          </a:prstGeom>
          <a:ln w="12700">
            <a:solidFill>
              <a:srgbClr val="FF671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183225" y="1077053"/>
            <a:ext cx="236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671F"/>
                </a:solidFill>
              </a:rPr>
              <a:t>MULTILANE</a:t>
            </a:r>
            <a:endParaRPr lang="en-US" u="sng" dirty="0">
              <a:solidFill>
                <a:srgbClr val="FF671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53972" y="1071096"/>
            <a:ext cx="2408558" cy="21199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169940" y="1476598"/>
            <a:ext cx="2392589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Develop lottery industry API standard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DBGs, then scratchers, then players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Leverage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AccuInstants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36944" y="1070832"/>
            <a:ext cx="236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671F"/>
                </a:solidFill>
              </a:rPr>
              <a:t>OMNICHANNEL</a:t>
            </a:r>
            <a:endParaRPr lang="en-US" u="sng" dirty="0">
              <a:solidFill>
                <a:srgbClr val="FF671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22951" y="1070832"/>
            <a:ext cx="2392589" cy="21199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848297" y="1423959"/>
            <a:ext cx="2367243" cy="169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Player ID recognized at all terminals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Digical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support for all terminals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Registration support 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 Recognition ability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67904" y="4016187"/>
            <a:ext cx="236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671F"/>
                </a:solidFill>
              </a:rPr>
              <a:t>SMART SIGNAGE</a:t>
            </a:r>
            <a:endParaRPr lang="en-US" u="sng" dirty="0">
              <a:solidFill>
                <a:srgbClr val="FF671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70562" y="4016187"/>
            <a:ext cx="2401642" cy="21199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479615" y="4369314"/>
            <a:ext cx="2392589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Retail Driven Content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Content personalization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Player interaction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Engaging experiences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58229" y="4009966"/>
            <a:ext cx="240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671F"/>
                </a:solidFill>
              </a:rPr>
              <a:t>HW AGNOSTIC</a:t>
            </a:r>
            <a:endParaRPr lang="en-US" u="sng" dirty="0">
              <a:solidFill>
                <a:srgbClr val="FF671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160887" y="4009966"/>
            <a:ext cx="2401642" cy="21199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4169940" y="4363093"/>
            <a:ext cx="2439512" cy="169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Tablet terminals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Non-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betslip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reading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Betslip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reading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IGT “approved” tablets, followed by BYOD (Bring Your Own Device)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811240" y="4013071"/>
            <a:ext cx="236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671F"/>
                </a:solidFill>
              </a:rPr>
              <a:t>SELF SERVICE</a:t>
            </a:r>
            <a:endParaRPr lang="en-US" u="sng" dirty="0">
              <a:solidFill>
                <a:srgbClr val="FF671F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813898" y="4013071"/>
            <a:ext cx="2401642" cy="21199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6822951" y="4366198"/>
            <a:ext cx="2392589" cy="198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Wagering to Non-wagering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Digical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Scalable configurable solutions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Smart signage leverage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520219" y="4016181"/>
            <a:ext cx="236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671F"/>
                </a:solidFill>
              </a:rPr>
              <a:t>BELLS &amp; WHISTLES</a:t>
            </a:r>
            <a:endParaRPr lang="en-US" u="sng" dirty="0">
              <a:solidFill>
                <a:srgbClr val="FF671F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9522877" y="4016181"/>
            <a:ext cx="2401642" cy="21199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9531930" y="4369308"/>
            <a:ext cx="2392589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Biometrics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Rapid registration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Remote monitoring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Proximity marketing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pic>
        <p:nvPicPr>
          <p:cNvPr id="79" name="Picture 78" descr="circ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396" y="118848"/>
            <a:ext cx="402194" cy="401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32856" y="163752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1" name="Picture 80" descr="circ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75" y="3823874"/>
            <a:ext cx="402194" cy="401302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3598335" y="3870266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06093" y="194529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= Pending Research</a:t>
            </a:r>
            <a:endParaRPr lang="en-US" sz="1000" dirty="0"/>
          </a:p>
        </p:txBody>
      </p:sp>
      <p:pic>
        <p:nvPicPr>
          <p:cNvPr id="83" name="Picture 82" descr="circ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11" y="3829970"/>
            <a:ext cx="402194" cy="401302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8953671" y="3876362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5" name="Picture 84" descr="circ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227" y="3836066"/>
            <a:ext cx="402194" cy="401302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11748687" y="3882458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787257" y="6372263"/>
            <a:ext cx="1035694" cy="1351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787257" y="6598296"/>
            <a:ext cx="1023983" cy="14927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822951" y="6315116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= Trailing Trend</a:t>
            </a:r>
            <a:endParaRPr lang="en-US" sz="1000" dirty="0"/>
          </a:p>
        </p:txBody>
      </p:sp>
      <p:sp>
        <p:nvSpPr>
          <p:cNvPr id="55" name="TextBox 54"/>
          <p:cNvSpPr txBox="1"/>
          <p:nvPr/>
        </p:nvSpPr>
        <p:spPr>
          <a:xfrm>
            <a:off x="6827871" y="655600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= Emerging Trend</a:t>
            </a:r>
            <a:endParaRPr lang="en-US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9388405" y="1072306"/>
            <a:ext cx="263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671F"/>
                </a:solidFill>
              </a:rPr>
              <a:t>TOOLS/INTEGRATION</a:t>
            </a:r>
            <a:endParaRPr lang="en-US" u="sng" dirty="0">
              <a:solidFill>
                <a:srgbClr val="FF671F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505496" y="1072306"/>
            <a:ext cx="2419023" cy="21199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9530842" y="1425433"/>
            <a:ext cx="2367243" cy="165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Lottery Services Portal/Retailer Wizard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Reporting/Data (XML) feeds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“Open” architecture and components</a:t>
            </a:r>
          </a:p>
        </p:txBody>
      </p:sp>
    </p:spTree>
    <p:extLst>
      <p:ext uri="{BB962C8B-B14F-4D97-AF65-F5344CB8AC3E}">
        <p14:creationId xmlns:p14="http://schemas.microsoft.com/office/powerpoint/2010/main" val="33455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702" y="-2192"/>
            <a:ext cx="8358188" cy="683637"/>
          </a:xfrm>
        </p:spPr>
        <p:txBody>
          <a:bodyPr/>
          <a:lstStyle/>
          <a:p>
            <a:pPr algn="ctr"/>
            <a:r>
              <a:rPr lang="en-US" dirty="0" smtClean="0"/>
              <a:t>Digital Delivery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8447" y="1377376"/>
            <a:ext cx="904127" cy="609686"/>
          </a:xfrm>
        </p:spPr>
        <p:txBody>
          <a:bodyPr/>
          <a:lstStyle/>
          <a:p>
            <a:pPr algn="ctr"/>
            <a:endParaRPr lang="en-US" sz="1500" b="1" dirty="0"/>
          </a:p>
          <a:p>
            <a:pPr marL="0" indent="0" algn="ctr">
              <a:buNone/>
            </a:pPr>
            <a:r>
              <a:rPr lang="en-US" sz="1500" b="1" dirty="0"/>
              <a:t>TODAY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931698" y="6208436"/>
            <a:ext cx="58360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533981C-2867-4472-972F-5102D1C709C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005956" y="805031"/>
            <a:ext cx="2437241" cy="5568008"/>
          </a:xfrm>
          <a:prstGeom prst="roundRect">
            <a:avLst>
              <a:gd name="adj" fmla="val 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634502" y="3979520"/>
            <a:ext cx="2659299" cy="127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b="1" dirty="0"/>
          </a:p>
          <a:p>
            <a:pPr marL="0" indent="0">
              <a:buNone/>
            </a:pPr>
            <a:r>
              <a:rPr lang="en-US" sz="1500" b="1" dirty="0"/>
              <a:t>TOMORROW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089032" y="867102"/>
            <a:ext cx="2317837" cy="550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u="sng" dirty="0"/>
              <a:t>PLAYER</a:t>
            </a:r>
          </a:p>
          <a:p>
            <a:r>
              <a:rPr lang="en-US" dirty="0"/>
              <a:t>Anonymous</a:t>
            </a:r>
          </a:p>
          <a:p>
            <a:r>
              <a:rPr lang="en-US" dirty="0"/>
              <a:t>One Way</a:t>
            </a:r>
          </a:p>
          <a:p>
            <a:r>
              <a:rPr lang="en-US" dirty="0"/>
              <a:t>Not Real Time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Personalized</a:t>
            </a:r>
          </a:p>
          <a:p>
            <a:r>
              <a:rPr lang="en-US" dirty="0"/>
              <a:t>Two-Way=Interactive</a:t>
            </a:r>
          </a:p>
          <a:p>
            <a:r>
              <a:rPr lang="en-US" dirty="0"/>
              <a:t>Real Time</a:t>
            </a:r>
          </a:p>
          <a:p>
            <a:pPr marL="0" indent="0" algn="ctr">
              <a:buNone/>
            </a:pPr>
            <a:endParaRPr lang="en-US" sz="1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91054" y="3434932"/>
            <a:ext cx="8564836" cy="0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5568077" y="796061"/>
            <a:ext cx="2437241" cy="5568008"/>
          </a:xfrm>
          <a:prstGeom prst="roundRect">
            <a:avLst>
              <a:gd name="adj" fmla="val 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5577025" y="858132"/>
            <a:ext cx="2391965" cy="550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u="sng" dirty="0"/>
              <a:t>RETAILER</a:t>
            </a:r>
          </a:p>
          <a:p>
            <a:r>
              <a:rPr lang="en-US" dirty="0"/>
              <a:t>No Input</a:t>
            </a:r>
          </a:p>
          <a:p>
            <a:r>
              <a:rPr lang="en-US" dirty="0"/>
              <a:t>No Results Transparency</a:t>
            </a:r>
          </a:p>
          <a:p>
            <a:r>
              <a:rPr lang="en-US" dirty="0"/>
              <a:t>No Training Required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Localized Content</a:t>
            </a:r>
          </a:p>
          <a:p>
            <a:pPr lvl="1"/>
            <a:r>
              <a:rPr lang="en-US" dirty="0"/>
              <a:t>Maybe even Retailer loaded content</a:t>
            </a:r>
          </a:p>
          <a:p>
            <a:r>
              <a:rPr lang="en-US" dirty="0"/>
              <a:t>Augment Lottery Service Portal (LSP) with Digital Signage Analytics</a:t>
            </a:r>
          </a:p>
          <a:p>
            <a:r>
              <a:rPr lang="en-US" dirty="0"/>
              <a:t>No Training Required</a:t>
            </a:r>
          </a:p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37" name="Rounded Rectangle 36"/>
          <p:cNvSpPr/>
          <p:nvPr/>
        </p:nvSpPr>
        <p:spPr>
          <a:xfrm>
            <a:off x="8139146" y="796067"/>
            <a:ext cx="2437241" cy="5568008"/>
          </a:xfrm>
          <a:prstGeom prst="roundRect">
            <a:avLst>
              <a:gd name="adj" fmla="val 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8175474" y="858138"/>
            <a:ext cx="2364585" cy="550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u="sng" dirty="0"/>
              <a:t>LOTTERY</a:t>
            </a:r>
          </a:p>
          <a:p>
            <a:r>
              <a:rPr lang="en-US" dirty="0"/>
              <a:t>Slow Time To Market</a:t>
            </a:r>
          </a:p>
          <a:p>
            <a:pPr lvl="1"/>
            <a:r>
              <a:rPr lang="en-US" dirty="0"/>
              <a:t>Show creation</a:t>
            </a:r>
          </a:p>
          <a:p>
            <a:pPr lvl="1"/>
            <a:r>
              <a:rPr lang="en-US" dirty="0"/>
              <a:t>Testing</a:t>
            </a:r>
          </a:p>
          <a:p>
            <a:pPr lvl="1"/>
            <a:r>
              <a:rPr lang="en-US" dirty="0"/>
              <a:t>Network</a:t>
            </a:r>
          </a:p>
          <a:p>
            <a:r>
              <a:rPr lang="en-US" dirty="0"/>
              <a:t>No Auditable Plays</a:t>
            </a:r>
          </a:p>
          <a:p>
            <a:r>
              <a:rPr lang="en-US" dirty="0"/>
              <a:t>Minimal Real time</a:t>
            </a:r>
          </a:p>
          <a:p>
            <a:r>
              <a:rPr lang="en-US" dirty="0"/>
              <a:t>Data Barren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Fast Time To Market</a:t>
            </a:r>
          </a:p>
          <a:p>
            <a:r>
              <a:rPr lang="en-US" dirty="0"/>
              <a:t>Auditable Plays</a:t>
            </a:r>
          </a:p>
          <a:p>
            <a:r>
              <a:rPr lang="en-US" dirty="0"/>
              <a:t>Enhanced Real Time Content/Data</a:t>
            </a:r>
          </a:p>
          <a:p>
            <a:r>
              <a:rPr lang="en-US" dirty="0"/>
              <a:t>Data Feeds into BI (Analyzable)</a:t>
            </a:r>
          </a:p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4648200" y="637304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dirty="0"/>
              <a:t>Company Confidential -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6217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931698" y="6208436"/>
            <a:ext cx="58360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533981C-2867-4472-972F-5102D1C709C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757443" y="1609740"/>
            <a:ext cx="2530733" cy="2098825"/>
          </a:xfrm>
          <a:prstGeom prst="roundRect">
            <a:avLst>
              <a:gd name="adj" fmla="val 95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4846264" y="1163709"/>
            <a:ext cx="2671160" cy="43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/>
              <a:t>Recognition at Retail</a:t>
            </a:r>
          </a:p>
        </p:txBody>
      </p:sp>
      <p:sp>
        <p:nvSpPr>
          <p:cNvPr id="56" name="Isosceles Triangle 55"/>
          <p:cNvSpPr/>
          <p:nvPr/>
        </p:nvSpPr>
        <p:spPr>
          <a:xfrm rot="5400000">
            <a:off x="1840910" y="3398279"/>
            <a:ext cx="5035093" cy="548273"/>
          </a:xfrm>
          <a:prstGeom prst="triangl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1897702" y="-2192"/>
            <a:ext cx="8358188" cy="683637"/>
          </a:xfrm>
        </p:spPr>
        <p:txBody>
          <a:bodyPr/>
          <a:lstStyle/>
          <a:p>
            <a:pPr algn="ctr"/>
            <a:r>
              <a:rPr lang="en-US" dirty="0" smtClean="0"/>
              <a:t>Player Personalization</a:t>
            </a:r>
            <a:endParaRPr lang="en-US" dirty="0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4827636" y="1598980"/>
            <a:ext cx="2312252" cy="201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u="sng" dirty="0"/>
              <a:t>Manual</a:t>
            </a:r>
            <a:r>
              <a:rPr lang="en-US" sz="1800" u="sng" dirty="0"/>
              <a:t> </a:t>
            </a:r>
            <a:endParaRPr lang="en-US" sz="1800" dirty="0"/>
          </a:p>
          <a:p>
            <a:r>
              <a:rPr lang="en-US" dirty="0"/>
              <a:t>Present / Scan a Player ID </a:t>
            </a:r>
            <a:r>
              <a:rPr lang="en-US" sz="1050" dirty="0"/>
              <a:t>(Card or Phone)</a:t>
            </a:r>
          </a:p>
          <a:p>
            <a:r>
              <a:rPr lang="en-US" dirty="0"/>
              <a:t>Say/ Key-In Unique Info </a:t>
            </a:r>
            <a:r>
              <a:rPr lang="en-US" sz="1050" dirty="0"/>
              <a:t>(Email or Cell #)</a:t>
            </a:r>
          </a:p>
          <a:p>
            <a:r>
              <a:rPr lang="en-US" dirty="0"/>
              <a:t>Biometric – finger, palm, voice</a:t>
            </a:r>
            <a:endParaRPr lang="en-US" sz="105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200680" y="1610131"/>
            <a:ext cx="1161826" cy="528919"/>
            <a:chOff x="6605195" y="1253265"/>
            <a:chExt cx="1161826" cy="528919"/>
          </a:xfrm>
        </p:grpSpPr>
        <p:sp>
          <p:nvSpPr>
            <p:cNvPr id="6" name="TextBox 5"/>
            <p:cNvSpPr txBox="1"/>
            <p:nvPr/>
          </p:nvSpPr>
          <p:spPr>
            <a:xfrm>
              <a:off x="6605195" y="1290919"/>
              <a:ext cx="11618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NOT</a:t>
              </a:r>
            </a:p>
            <a:p>
              <a:pPr algn="ctr"/>
              <a:r>
                <a:rPr lang="en-US" sz="1000" dirty="0"/>
                <a:t>Preferred</a:t>
              </a:r>
            </a:p>
          </p:txBody>
        </p:sp>
        <p:sp>
          <p:nvSpPr>
            <p:cNvPr id="8" name="Arc 7"/>
            <p:cNvSpPr/>
            <p:nvPr/>
          </p:nvSpPr>
          <p:spPr>
            <a:xfrm rot="2751968">
              <a:off x="7003228" y="1258645"/>
              <a:ext cx="527125" cy="516366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Arc 54"/>
            <p:cNvSpPr/>
            <p:nvPr/>
          </p:nvSpPr>
          <p:spPr>
            <a:xfrm rot="13676953">
              <a:off x="6865173" y="1260439"/>
              <a:ext cx="527125" cy="516366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7503330" y="965036"/>
            <a:ext cx="3459162" cy="75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Resulting Digital</a:t>
            </a:r>
          </a:p>
          <a:p>
            <a:pPr marL="0" indent="0" algn="ctr">
              <a:buNone/>
            </a:pPr>
            <a:r>
              <a:rPr lang="en-US" b="1" dirty="0"/>
              <a:t>Signage (Player) </a:t>
            </a:r>
            <a:r>
              <a:rPr lang="en-US" b="1" u="sng" dirty="0"/>
              <a:t>Experience</a:t>
            </a:r>
          </a:p>
        </p:txBody>
      </p:sp>
      <p:sp>
        <p:nvSpPr>
          <p:cNvPr id="89" name="Content Placeholder 2"/>
          <p:cNvSpPr txBox="1">
            <a:spLocks/>
          </p:cNvSpPr>
          <p:nvPr/>
        </p:nvSpPr>
        <p:spPr bwMode="auto">
          <a:xfrm>
            <a:off x="1453509" y="912278"/>
            <a:ext cx="2671160" cy="97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A Spectrum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Of Player Identity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Exists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25575" y="2291381"/>
            <a:ext cx="23587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Anonymous</a:t>
            </a:r>
          </a:p>
          <a:p>
            <a:endParaRPr lang="en-US" sz="1600" dirty="0"/>
          </a:p>
          <a:p>
            <a:r>
              <a:rPr lang="en-US" sz="1600" b="1" dirty="0"/>
              <a:t>Recognized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Male/Female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Young/Old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dirty="0"/>
              <a:t>Light Registered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Email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Phone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dirty="0"/>
              <a:t>Fully Registered</a:t>
            </a:r>
          </a:p>
          <a:p>
            <a:r>
              <a:rPr lang="en-US" sz="1600" dirty="0"/>
              <a:t>Sally Miller at</a:t>
            </a:r>
          </a:p>
          <a:p>
            <a:r>
              <a:rPr lang="en-US" sz="1600" dirty="0"/>
              <a:t>10 Main Street, Age 24, Purchases Lotto, etc.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358" y="2226834"/>
            <a:ext cx="606599" cy="606599"/>
          </a:xfrm>
          <a:prstGeom prst="rect">
            <a:avLst/>
          </a:prstGeom>
        </p:spPr>
      </p:pic>
      <p:sp>
        <p:nvSpPr>
          <p:cNvPr id="90" name="Isosceles Triangle 89"/>
          <p:cNvSpPr/>
          <p:nvPr/>
        </p:nvSpPr>
        <p:spPr>
          <a:xfrm rot="10800000">
            <a:off x="2036352" y="1731145"/>
            <a:ext cx="1454049" cy="283078"/>
          </a:xfrm>
          <a:prstGeom prst="triangl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518" y="4850734"/>
            <a:ext cx="498494" cy="618133"/>
          </a:xfrm>
          <a:prstGeom prst="rect">
            <a:avLst/>
          </a:prstGeom>
        </p:spPr>
      </p:pic>
      <p:sp>
        <p:nvSpPr>
          <p:cNvPr id="91" name="Isosceles Triangle 90"/>
          <p:cNvSpPr/>
          <p:nvPr/>
        </p:nvSpPr>
        <p:spPr>
          <a:xfrm rot="5400000">
            <a:off x="5186361" y="3389310"/>
            <a:ext cx="5035093" cy="548273"/>
          </a:xfrm>
          <a:prstGeom prst="triangl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2" name="Rounded Rectangle 91"/>
          <p:cNvSpPr/>
          <p:nvPr/>
        </p:nvSpPr>
        <p:spPr>
          <a:xfrm>
            <a:off x="4759236" y="3971181"/>
            <a:ext cx="2530733" cy="2098825"/>
          </a:xfrm>
          <a:prstGeom prst="roundRect">
            <a:avLst>
              <a:gd name="adj" fmla="val 95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Content Placeholder 2"/>
          <p:cNvSpPr txBox="1">
            <a:spLocks/>
          </p:cNvSpPr>
          <p:nvPr/>
        </p:nvSpPr>
        <p:spPr bwMode="auto">
          <a:xfrm>
            <a:off x="4825497" y="3960421"/>
            <a:ext cx="2312252" cy="201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u="sng" dirty="0"/>
              <a:t>Automatic</a:t>
            </a:r>
            <a:r>
              <a:rPr lang="en-US" dirty="0"/>
              <a:t>  </a:t>
            </a:r>
          </a:p>
          <a:p>
            <a:r>
              <a:rPr lang="en-US" dirty="0"/>
              <a:t>Geolocation/ Proximity of cell phone/ wearable</a:t>
            </a:r>
          </a:p>
          <a:p>
            <a:r>
              <a:rPr lang="en-US" dirty="0"/>
              <a:t>Image (Facial) recognition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69617" y="4039702"/>
            <a:ext cx="1410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(Preferred!)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6031" y="1672831"/>
            <a:ext cx="252646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Personal “Welcome” message </a:t>
            </a:r>
            <a:r>
              <a:rPr lang="en-US" sz="1000" dirty="0"/>
              <a:t>(with or without photo or avatar)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Next Best Offer</a:t>
            </a:r>
          </a:p>
          <a:p>
            <a:pPr marL="741363" lvl="1" indent="-285750">
              <a:buFont typeface="Wingdings" panose="05000000000000000000" pitchFamily="2" charset="2"/>
              <a:buChar char="Ø"/>
            </a:pPr>
            <a:r>
              <a:rPr lang="en-US" sz="1200" dirty="0"/>
              <a:t>For Segments</a:t>
            </a:r>
          </a:p>
          <a:p>
            <a:pPr marL="741363" lvl="1" indent="-285750">
              <a:buFont typeface="Wingdings" panose="05000000000000000000" pitchFamily="2" charset="2"/>
              <a:buChar char="Ø"/>
            </a:pPr>
            <a:r>
              <a:rPr lang="en-US" sz="1200" dirty="0"/>
              <a:t>For Individuals</a:t>
            </a:r>
          </a:p>
          <a:p>
            <a:pPr marL="741363" lvl="1" indent="-285750">
              <a:buFont typeface="Wingdings" panose="05000000000000000000" pitchFamily="2" charset="2"/>
              <a:buChar char="Ø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Account Update</a:t>
            </a:r>
          </a:p>
          <a:p>
            <a:pPr marL="741363" lvl="1" indent="-285750">
              <a:buFont typeface="Wingdings" panose="05000000000000000000" pitchFamily="2" charset="2"/>
              <a:buChar char="Ø"/>
            </a:pPr>
            <a:r>
              <a:rPr lang="en-US" sz="1200" dirty="0"/>
              <a:t>Loyalty</a:t>
            </a:r>
          </a:p>
          <a:p>
            <a:pPr marL="741363" lvl="1" indent="-285750">
              <a:buFont typeface="Wingdings" panose="05000000000000000000" pitchFamily="2" charset="2"/>
              <a:buChar char="Ø"/>
            </a:pPr>
            <a:r>
              <a:rPr lang="en-US" sz="1200" dirty="0"/>
              <a:t>Win Notice</a:t>
            </a:r>
          </a:p>
          <a:p>
            <a:pPr marL="741363" lvl="1" indent="-285750">
              <a:buFont typeface="Wingdings" panose="05000000000000000000" pitchFamily="2" charset="2"/>
              <a:buChar char="Ø"/>
            </a:pPr>
            <a:r>
              <a:rPr lang="en-US" sz="1200" dirty="0"/>
              <a:t>Balance</a:t>
            </a:r>
          </a:p>
          <a:p>
            <a:pPr marL="741363" lvl="1" indent="-285750">
              <a:buFont typeface="Wingdings" panose="05000000000000000000" pitchFamily="2" charset="2"/>
              <a:buChar char="Ø"/>
            </a:pPr>
            <a:r>
              <a:rPr lang="en-US" sz="1200" dirty="0"/>
              <a:t>Sub Renewal</a:t>
            </a:r>
          </a:p>
          <a:p>
            <a:pPr marL="741363" lvl="1" indent="-285750">
              <a:buFont typeface="Wingdings" panose="05000000000000000000" pitchFamily="2" charset="2"/>
              <a:buChar char="Ø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Content added to ticket if bought</a:t>
            </a:r>
          </a:p>
        </p:txBody>
      </p:sp>
      <p:sp>
        <p:nvSpPr>
          <p:cNvPr id="98" name="Isosceles Triangle 97"/>
          <p:cNvSpPr/>
          <p:nvPr/>
        </p:nvSpPr>
        <p:spPr>
          <a:xfrm rot="10800000">
            <a:off x="8413700" y="5094864"/>
            <a:ext cx="1586085" cy="452121"/>
          </a:xfrm>
          <a:prstGeom prst="triangl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00" name="TextBox 99"/>
          <p:cNvSpPr txBox="1"/>
          <p:nvPr/>
        </p:nvSpPr>
        <p:spPr>
          <a:xfrm>
            <a:off x="8304973" y="5549823"/>
            <a:ext cx="1914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Requires real time connectivity to CRM solution </a:t>
            </a:r>
          </a:p>
        </p:txBody>
      </p:sp>
      <p:sp>
        <p:nvSpPr>
          <p:cNvPr id="101" name="Arc 100"/>
          <p:cNvSpPr/>
          <p:nvPr/>
        </p:nvSpPr>
        <p:spPr>
          <a:xfrm rot="2751968">
            <a:off x="9347277" y="5525562"/>
            <a:ext cx="912103" cy="910228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Arc 101"/>
          <p:cNvSpPr/>
          <p:nvPr/>
        </p:nvSpPr>
        <p:spPr>
          <a:xfrm rot="13676953">
            <a:off x="8302402" y="5526909"/>
            <a:ext cx="912103" cy="910228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8036030" y="1604835"/>
            <a:ext cx="2406820" cy="4768205"/>
          </a:xfrm>
          <a:prstGeom prst="roundRect">
            <a:avLst>
              <a:gd name="adj" fmla="val 954"/>
            </a:avLst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648200" y="637304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</a:rPr>
              <a:t>Company Confidential -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28849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90" grpId="0" animBg="1"/>
      <p:bldP spid="91" grpId="0" animBg="1"/>
      <p:bldP spid="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9389" y="1470777"/>
            <a:ext cx="4006849" cy="446881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Touch</a:t>
            </a:r>
          </a:p>
          <a:p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Phone/</a:t>
            </a:r>
          </a:p>
          <a:p>
            <a:pPr marL="0" indent="0">
              <a:buNone/>
            </a:pPr>
            <a:r>
              <a:rPr lang="en-US" sz="1600" b="1" dirty="0"/>
              <a:t>Wearable</a:t>
            </a:r>
          </a:p>
          <a:p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Gesture</a:t>
            </a:r>
          </a:p>
          <a:p>
            <a:endParaRPr lang="en-US" sz="1600" b="1" dirty="0"/>
          </a:p>
          <a:p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Voice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4691" y="1435609"/>
            <a:ext cx="4006849" cy="4468813"/>
          </a:xfrm>
        </p:spPr>
        <p:txBody>
          <a:bodyPr/>
          <a:lstStyle/>
          <a:p>
            <a:r>
              <a:rPr lang="en-US" sz="1600" b="1" dirty="0"/>
              <a:t>Place A Wager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Make Selections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Payment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Pre-Order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Coupon Redemption</a:t>
            </a:r>
          </a:p>
          <a:p>
            <a:r>
              <a:rPr lang="en-US" sz="1600" b="1" dirty="0"/>
              <a:t>Learn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How to Play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Good Causes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Jackpots / Winners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Try a Game (PFF)</a:t>
            </a:r>
          </a:p>
          <a:p>
            <a:r>
              <a:rPr lang="en-US" sz="1600" b="1" dirty="0"/>
              <a:t>Registration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Info Capture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Image Capture</a:t>
            </a:r>
          </a:p>
          <a:p>
            <a:r>
              <a:rPr lang="en-US" sz="1600" b="1" dirty="0"/>
              <a:t>Winner Awareness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Upload Your Info/ Photo</a:t>
            </a:r>
          </a:p>
          <a:p>
            <a:pPr lvl="1"/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97702" y="-2192"/>
            <a:ext cx="8358188" cy="683637"/>
          </a:xfrm>
        </p:spPr>
        <p:txBody>
          <a:bodyPr/>
          <a:lstStyle/>
          <a:p>
            <a:pPr algn="ctr"/>
            <a:r>
              <a:rPr lang="en-US" dirty="0" smtClean="0"/>
              <a:t>Player Interaction (2 Way)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14582" y="785644"/>
            <a:ext cx="2671160" cy="43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u="sng" dirty="0"/>
              <a:t>Player Experiences</a:t>
            </a:r>
          </a:p>
        </p:txBody>
      </p:sp>
      <p:sp>
        <p:nvSpPr>
          <p:cNvPr id="8" name="Isosceles Triangle 7"/>
          <p:cNvSpPr/>
          <p:nvPr/>
        </p:nvSpPr>
        <p:spPr>
          <a:xfrm rot="5400000">
            <a:off x="3731261" y="3398279"/>
            <a:ext cx="5035093" cy="548273"/>
          </a:xfrm>
          <a:prstGeom prst="triangl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2106686" y="4518306"/>
            <a:ext cx="3356264" cy="283078"/>
          </a:xfrm>
          <a:prstGeom prst="triangl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771887" y="788575"/>
            <a:ext cx="2671160" cy="43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u="sng" dirty="0"/>
              <a:t>Interactive Channel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70483" y="975546"/>
            <a:ext cx="142435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>
                <a:solidFill>
                  <a:srgbClr val="0070C0"/>
                </a:solidFill>
              </a:rPr>
              <a:t>Resulting</a:t>
            </a:r>
          </a:p>
          <a:p>
            <a:pPr algn="ctr"/>
            <a:r>
              <a:rPr lang="en-US" sz="1200" b="1" i="1" u="sng" dirty="0">
                <a:solidFill>
                  <a:srgbClr val="0070C0"/>
                </a:solidFill>
              </a:rPr>
              <a:t>Considerations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264875" y="3105594"/>
            <a:ext cx="870439" cy="84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196860" y="1444401"/>
            <a:ext cx="1512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Touchscreens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Accessibility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9796" y="2212268"/>
            <a:ext cx="1512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Proximity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2727" y="2927379"/>
            <a:ext cx="169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Image Processing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05658" y="3660077"/>
            <a:ext cx="151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Microphone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Accuracy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065585" y="3917423"/>
            <a:ext cx="1069728" cy="10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083167" y="1596237"/>
            <a:ext cx="1052146" cy="1024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3198606" y="2416850"/>
            <a:ext cx="936707" cy="91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97626" y="1866430"/>
            <a:ext cx="691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Today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44518" y="2862896"/>
            <a:ext cx="59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Near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Term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59529" y="3736267"/>
            <a:ext cx="759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Coming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2053696" y="1552277"/>
            <a:ext cx="211246" cy="1005249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>
            <a:off x="2047838" y="2865266"/>
            <a:ext cx="211246" cy="454329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>
            <a:off x="2050774" y="3756214"/>
            <a:ext cx="211246" cy="454329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2118409" y="4909307"/>
            <a:ext cx="3282996" cy="1347810"/>
            <a:chOff x="885091" y="5376010"/>
            <a:chExt cx="2678726" cy="1110764"/>
          </a:xfrm>
        </p:grpSpPr>
        <p:sp>
          <p:nvSpPr>
            <p:cNvPr id="29" name="TextBox 28"/>
            <p:cNvSpPr txBox="1"/>
            <p:nvPr/>
          </p:nvSpPr>
          <p:spPr>
            <a:xfrm>
              <a:off x="1567958" y="5376010"/>
              <a:ext cx="1283677" cy="355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Digital</a:t>
              </a:r>
            </a:p>
            <a:p>
              <a:pPr algn="ctr"/>
              <a:r>
                <a:rPr lang="en-US" sz="1100" dirty="0"/>
                <a:t>Signage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80140" y="6060838"/>
              <a:ext cx="1283677" cy="355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Digital</a:t>
              </a:r>
            </a:p>
            <a:p>
              <a:pPr algn="ctr"/>
              <a:r>
                <a:rPr lang="en-US" sz="1100" dirty="0"/>
                <a:t>PlayStation</a:t>
              </a:r>
            </a:p>
          </p:txBody>
        </p:sp>
        <p:sp>
          <p:nvSpPr>
            <p:cNvPr id="35" name="Curved Up Arrow 34"/>
            <p:cNvSpPr/>
            <p:nvPr/>
          </p:nvSpPr>
          <p:spPr>
            <a:xfrm rot="13626100">
              <a:off x="2365892" y="5679510"/>
              <a:ext cx="621902" cy="16769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Curved Up Arrow 35"/>
            <p:cNvSpPr/>
            <p:nvPr/>
          </p:nvSpPr>
          <p:spPr>
            <a:xfrm rot="524527">
              <a:off x="1546349" y="6311999"/>
              <a:ext cx="999916" cy="174775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Curved Left Arrow 37"/>
            <p:cNvSpPr/>
            <p:nvPr/>
          </p:nvSpPr>
          <p:spPr>
            <a:xfrm rot="14417784">
              <a:off x="1601243" y="5326432"/>
              <a:ext cx="150760" cy="578496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653459">
              <a:off x="1463156" y="6142988"/>
              <a:ext cx="247650" cy="11344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85091" y="5782415"/>
              <a:ext cx="1283677" cy="355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Ticket</a:t>
              </a:r>
            </a:p>
            <a:p>
              <a:pPr algn="ctr"/>
              <a:r>
                <a:rPr lang="en-US" sz="1100" dirty="0"/>
                <a:t>Checker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931698" y="6208436"/>
            <a:ext cx="58360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533981C-2867-4472-972F-5102D1C709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4648200" y="637304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</a:rPr>
              <a:t>Company Confidential -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18573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0" y="5774176"/>
            <a:ext cx="9144000" cy="1083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Circular Arrow 1"/>
          <p:cNvSpPr/>
          <p:nvPr/>
        </p:nvSpPr>
        <p:spPr>
          <a:xfrm rot="11982411">
            <a:off x="3429173" y="655017"/>
            <a:ext cx="6134211" cy="6278759"/>
          </a:xfrm>
          <a:prstGeom prst="circularArrow">
            <a:avLst>
              <a:gd name="adj1" fmla="val 16768"/>
              <a:gd name="adj2" fmla="val 1458176"/>
              <a:gd name="adj3" fmla="val 20798929"/>
              <a:gd name="adj4" fmla="val 780918"/>
              <a:gd name="adj5" fmla="val 16026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 descr="C:\Users\slitherland\AppData\Local\Microsoft\Windows\Temporary Internet Files\Content.Outlook\9XKMUZXH\Hoosier_Pole Sign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013" y="1141054"/>
            <a:ext cx="1072365" cy="152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119" y="2155785"/>
            <a:ext cx="1041989" cy="124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8080527" y="1947306"/>
            <a:ext cx="969031" cy="993252"/>
            <a:chOff x="7418482" y="1816078"/>
            <a:chExt cx="933268" cy="1005840"/>
          </a:xfrm>
        </p:grpSpPr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8958" y="1816078"/>
              <a:ext cx="452792" cy="1005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8482" y="1816078"/>
              <a:ext cx="452792" cy="1005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7" name="Picture 36" descr="C:\Users\slitherland\AppData\Local\Microsoft\Windows\Temporary Internet Files\Content.Outlook\9XKMUZXH\Hoosier Window Cling Me#253 (3)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3660" y="1020934"/>
            <a:ext cx="1004361" cy="64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190419" y="1472488"/>
            <a:ext cx="963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Window/Door Cling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418" y="1729688"/>
            <a:ext cx="1838050" cy="1048558"/>
          </a:xfrm>
          <a:prstGeom prst="rect">
            <a:avLst/>
          </a:prstGeom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0498" y="4486261"/>
            <a:ext cx="1087970" cy="210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C:\Users\jxpowell\Pictures\HL_ITVM_Gemini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6313" y="4430337"/>
            <a:ext cx="741961" cy="13264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247" y="5774176"/>
            <a:ext cx="428027" cy="8851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1602" y="3825550"/>
            <a:ext cx="1645800" cy="1518644"/>
          </a:xfrm>
          <a:prstGeom prst="rect">
            <a:avLst/>
          </a:prstGeom>
        </p:spPr>
      </p:pic>
      <p:pic>
        <p:nvPicPr>
          <p:cNvPr id="46" name="Picture 20" descr="C:\Users\symiller\AppData\Local\Microsoft\Windows\Temporary Internet Files\Content.Outlook\OBK1UQ0M\multipliertowertoppper_mockup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097" y="4234153"/>
            <a:ext cx="826138" cy="227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://indhome.gtk.gtech.com/Marketing/Shared%20Documents/POS%20Monthy%20Jpegs/March%202014/Multiplier_changemat.jpg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512" y="5441057"/>
            <a:ext cx="1152209" cy="90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977" y="5175085"/>
            <a:ext cx="997573" cy="11633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850689" y="2203159"/>
            <a:ext cx="1938063" cy="735067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0689" y="2001898"/>
            <a:ext cx="1938063" cy="307777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EXTERIOR ZONE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0689" y="2316795"/>
            <a:ext cx="1938063" cy="60016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defTabSz="912813"/>
            <a:r>
              <a:rPr lang="en-US" sz="1100" b="1" dirty="0">
                <a:solidFill>
                  <a:prstClr val="black"/>
                </a:solidFill>
                <a:latin typeface="Arial Narrow" pitchFamily="34" charset="0"/>
              </a:rPr>
              <a:t>Objective: </a:t>
            </a:r>
            <a:r>
              <a:rPr lang="en-US" sz="1100" dirty="0">
                <a:solidFill>
                  <a:prstClr val="black"/>
                </a:solidFill>
                <a:latin typeface="Arial Narrow" pitchFamily="34" charset="0"/>
              </a:rPr>
              <a:t>Clearly communicate that the retailer sells Hoosier Lottery games inside</a:t>
            </a:r>
          </a:p>
        </p:txBody>
      </p:sp>
      <p:pic>
        <p:nvPicPr>
          <p:cNvPr id="58" name="Picture 2" descr="C:\Users\ahieb\Documents\Corporate Accounts\Kroger\FC\jan_feb_Kroger_FC_coolersign_mockup.jp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6117" y="958901"/>
            <a:ext cx="1048608" cy="11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 cstate="email">
            <a:clrChange>
              <a:clrFrom>
                <a:srgbClr val="66CBDB"/>
              </a:clrFrom>
              <a:clrTo>
                <a:srgbClr val="66CB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9847" b="100000" l="10976" r="91463">
                        <a14:foregroundMark x1="44512" y1="35115" x2="44512" y2="35115"/>
                        <a14:foregroundMark x1="32927" y1="21756" x2="32927" y2="21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0692" y="2483111"/>
            <a:ext cx="683291" cy="108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2408" y="2203159"/>
            <a:ext cx="1048495" cy="109072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852550" y="958901"/>
            <a:ext cx="10501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Pole Signs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006118" y="3371766"/>
            <a:ext cx="1050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Winner Awareness Banners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97913" y="743457"/>
            <a:ext cx="10501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Cooler Clings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72831" y="3033212"/>
            <a:ext cx="10501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Nozzle Talkers</a:t>
            </a:r>
          </a:p>
        </p:txBody>
      </p:sp>
      <p:sp>
        <p:nvSpPr>
          <p:cNvPr id="50" name="Oval 49"/>
          <p:cNvSpPr/>
          <p:nvPr/>
        </p:nvSpPr>
        <p:spPr>
          <a:xfrm>
            <a:off x="1801406" y="1665950"/>
            <a:ext cx="479434" cy="38904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r>
              <a:rPr lang="en-US" sz="16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64" name="Rectangle 63"/>
          <p:cNvSpPr/>
          <p:nvPr/>
        </p:nvSpPr>
        <p:spPr>
          <a:xfrm>
            <a:off x="8080527" y="1166492"/>
            <a:ext cx="1938063" cy="735067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080527" y="965231"/>
            <a:ext cx="1938063" cy="307777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THRESHOLD ZONE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080527" y="1280128"/>
            <a:ext cx="19380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/>
            <a:r>
              <a:rPr lang="en-US" sz="1100" b="1" dirty="0">
                <a:solidFill>
                  <a:prstClr val="black"/>
                </a:solidFill>
                <a:latin typeface="Arial Narrow" pitchFamily="34" charset="0"/>
              </a:rPr>
              <a:t>Objective: </a:t>
            </a:r>
            <a:r>
              <a:rPr lang="en-US" sz="1100" dirty="0">
                <a:solidFill>
                  <a:prstClr val="black"/>
                </a:solidFill>
                <a:latin typeface="Arial Narrow" pitchFamily="34" charset="0"/>
              </a:rPr>
              <a:t>Remind potential players that the retailer sells Hoosier Lottery games inside</a:t>
            </a:r>
          </a:p>
        </p:txBody>
      </p:sp>
      <p:sp>
        <p:nvSpPr>
          <p:cNvPr id="52" name="Oval 51"/>
          <p:cNvSpPr/>
          <p:nvPr/>
        </p:nvSpPr>
        <p:spPr>
          <a:xfrm>
            <a:off x="9793824" y="730074"/>
            <a:ext cx="479434" cy="38904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r>
              <a:rPr lang="en-US" sz="16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50395" y="2797374"/>
            <a:ext cx="9605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Triple Jackpot Sign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024608" y="1940341"/>
            <a:ext cx="6799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Entry Clings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413428" y="3443418"/>
            <a:ext cx="1938063" cy="735067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13428" y="3242157"/>
            <a:ext cx="1938063" cy="307777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SHOPPING ZONE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413428" y="3557054"/>
            <a:ext cx="1938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/>
            <a:r>
              <a:rPr lang="en-US" sz="1100" b="1" dirty="0">
                <a:solidFill>
                  <a:prstClr val="black"/>
                </a:solidFill>
                <a:latin typeface="Arial Narrow" pitchFamily="34" charset="0"/>
              </a:rPr>
              <a:t>Objective: </a:t>
            </a:r>
            <a:r>
              <a:rPr lang="en-US" sz="1100" dirty="0">
                <a:solidFill>
                  <a:prstClr val="black"/>
                </a:solidFill>
                <a:latin typeface="Arial Narrow" pitchFamily="34" charset="0"/>
              </a:rPr>
              <a:t>Disrupt shoppers and introduce Hoosier Lottery games/ remind them to purchase</a:t>
            </a:r>
          </a:p>
        </p:txBody>
      </p:sp>
      <p:sp>
        <p:nvSpPr>
          <p:cNvPr id="73" name="Oval 72"/>
          <p:cNvSpPr/>
          <p:nvPr/>
        </p:nvSpPr>
        <p:spPr>
          <a:xfrm>
            <a:off x="8176155" y="3087689"/>
            <a:ext cx="479434" cy="38904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r>
              <a:rPr lang="en-US" sz="16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76" name="Rectangle 75"/>
          <p:cNvSpPr/>
          <p:nvPr/>
        </p:nvSpPr>
        <p:spPr>
          <a:xfrm>
            <a:off x="8223598" y="5623102"/>
            <a:ext cx="1938063" cy="59364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223598" y="5421841"/>
            <a:ext cx="1938063" cy="307777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LOTTERY ZONE</a:t>
            </a:r>
          </a:p>
        </p:txBody>
      </p:sp>
      <p:sp>
        <p:nvSpPr>
          <p:cNvPr id="51" name="Oval 50"/>
          <p:cNvSpPr/>
          <p:nvPr/>
        </p:nvSpPr>
        <p:spPr>
          <a:xfrm>
            <a:off x="9921943" y="5353213"/>
            <a:ext cx="479434" cy="38904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r>
              <a:rPr lang="en-US" sz="16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667512" y="4379746"/>
            <a:ext cx="1938063" cy="735067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667512" y="4178485"/>
            <a:ext cx="1938063" cy="307777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COUNTER ZONE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793824" y="2854102"/>
            <a:ext cx="676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Floor Clings</a:t>
            </a:r>
          </a:p>
        </p:txBody>
      </p:sp>
      <p:pic>
        <p:nvPicPr>
          <p:cNvPr id="54" name="Picture 53"/>
          <p:cNvPicPr/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50"/>
          <a:stretch/>
        </p:blipFill>
        <p:spPr bwMode="auto">
          <a:xfrm>
            <a:off x="8752204" y="3069547"/>
            <a:ext cx="1718409" cy="129098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TextBox 82"/>
          <p:cNvSpPr txBox="1"/>
          <p:nvPr/>
        </p:nvSpPr>
        <p:spPr>
          <a:xfrm>
            <a:off x="8228487" y="5752615"/>
            <a:ext cx="1938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/>
            <a:r>
              <a:rPr lang="en-US" sz="1100" b="1" dirty="0">
                <a:solidFill>
                  <a:prstClr val="black"/>
                </a:solidFill>
                <a:latin typeface="Arial Narrow" pitchFamily="34" charset="0"/>
              </a:rPr>
              <a:t>Objective: </a:t>
            </a:r>
            <a:r>
              <a:rPr lang="en-US" sz="1100" dirty="0">
                <a:solidFill>
                  <a:prstClr val="black"/>
                </a:solidFill>
                <a:latin typeface="Arial Narrow" pitchFamily="34" charset="0"/>
              </a:rPr>
              <a:t>Educate players on new games and provide playslips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005701" y="6553354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Play Center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151703" y="6616778"/>
            <a:ext cx="9364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Winner Awareness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025010" y="4226100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Vending Machine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720413" y="4546890"/>
            <a:ext cx="18055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/>
            <a:r>
              <a:rPr lang="en-US" sz="1100" b="1" dirty="0">
                <a:solidFill>
                  <a:prstClr val="black"/>
                </a:solidFill>
                <a:latin typeface="Arial Narrow" pitchFamily="34" charset="0"/>
              </a:rPr>
              <a:t>Objective: </a:t>
            </a:r>
            <a:r>
              <a:rPr lang="en-US" sz="1100" dirty="0">
                <a:solidFill>
                  <a:prstClr val="black"/>
                </a:solidFill>
                <a:latin typeface="Arial Narrow" pitchFamily="34" charset="0"/>
              </a:rPr>
              <a:t>Educate players on promotions and variety of Scratch Off and Draw Games</a:t>
            </a:r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2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2469" y="5181272"/>
            <a:ext cx="1472540" cy="112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Oval 52"/>
          <p:cNvSpPr/>
          <p:nvPr/>
        </p:nvSpPr>
        <p:spPr>
          <a:xfrm>
            <a:off x="3309317" y="3845108"/>
            <a:ext cx="479434" cy="38904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/>
            <a:r>
              <a:rPr lang="en-US" sz="16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67512" y="6341217"/>
            <a:ext cx="11522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Counter Mats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797002" y="6305592"/>
            <a:ext cx="11522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Merchandisers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722374" y="6457272"/>
            <a:ext cx="9586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Towers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702336" y="6294993"/>
            <a:ext cx="8288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ESMM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363957" y="3717828"/>
            <a:ext cx="9586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2813"/>
            <a:r>
              <a:rPr lang="en-US" sz="800" b="1" dirty="0">
                <a:solidFill>
                  <a:prstClr val="black"/>
                </a:solidFill>
                <a:latin typeface="Arial Narrow" pitchFamily="34" charset="0"/>
              </a:rPr>
              <a:t>Pole Signs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06124" y="4244785"/>
            <a:ext cx="2469854" cy="891636"/>
            <a:chOff x="6482124" y="4244785"/>
            <a:chExt cx="2469854" cy="891636"/>
          </a:xfrm>
        </p:grpSpPr>
        <p:grpSp>
          <p:nvGrpSpPr>
            <p:cNvPr id="6" name="Group 5"/>
            <p:cNvGrpSpPr/>
            <p:nvPr/>
          </p:nvGrpSpPr>
          <p:grpSpPr>
            <a:xfrm>
              <a:off x="6482124" y="4244785"/>
              <a:ext cx="2469854" cy="891636"/>
              <a:chOff x="6482124" y="4244785"/>
              <a:chExt cx="2469854" cy="89163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82124" y="4244785"/>
                <a:ext cx="2384097" cy="724197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7448040" y="4920977"/>
                <a:ext cx="15039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2813"/>
                <a:r>
                  <a:rPr lang="en-US" sz="800" b="1" dirty="0">
                    <a:solidFill>
                      <a:prstClr val="black"/>
                    </a:solidFill>
                    <a:latin typeface="Arial Narrow" pitchFamily="34" charset="0"/>
                  </a:rPr>
                  <a:t>Catalina and iBeacon Couponing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6504468" y="4268638"/>
                <a:ext cx="786017" cy="3620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813"/>
                <a:endParaRPr lang="en-US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0997" y="4302938"/>
                <a:ext cx="386973" cy="278546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7327899" y="4386187"/>
              <a:ext cx="105099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rIns="45720" rtlCol="0">
              <a:spAutoFit/>
            </a:bodyPr>
            <a:lstStyle/>
            <a:p>
              <a:pPr defTabSz="912813"/>
              <a:r>
                <a:rPr lang="en-US" sz="600" b="1" dirty="0">
                  <a:solidFill>
                    <a:srgbClr val="FF0000"/>
                  </a:solidFill>
                  <a:latin typeface="Arial" charset="0"/>
                </a:rPr>
                <a:t>Hoosier Lottery Game</a:t>
              </a: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041124" y="224367"/>
            <a:ext cx="7752237" cy="4549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five zones of the shopper’s experience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9931698" y="6208436"/>
            <a:ext cx="58360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69F5F2-27DE-4C1F-974B-D32B3A3189E5}" type="slidenum">
              <a:rPr lang="en-US" smtClean="0">
                <a:solidFill>
                  <a:srgbClr val="009BDE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09B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ouchscreen_personaliz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522" y="1722221"/>
            <a:ext cx="3361115" cy="3062348"/>
          </a:xfrm>
          <a:prstGeom prst="rect">
            <a:avLst/>
          </a:prstGeom>
        </p:spPr>
      </p:pic>
      <p:pic>
        <p:nvPicPr>
          <p:cNvPr id="6" name="Picture 5" descr="regi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94" y="1900093"/>
            <a:ext cx="3108596" cy="2832276"/>
          </a:xfrm>
          <a:prstGeom prst="rect">
            <a:avLst/>
          </a:prstGeom>
        </p:spPr>
      </p:pic>
      <p:sp>
        <p:nvSpPr>
          <p:cNvPr id="25602" name="Title 3"/>
          <p:cNvSpPr>
            <a:spLocks noGrp="1"/>
          </p:cNvSpPr>
          <p:nvPr>
            <p:ph type="title"/>
          </p:nvPr>
        </p:nvSpPr>
        <p:spPr>
          <a:xfrm>
            <a:off x="2076935" y="220575"/>
            <a:ext cx="7457876" cy="973667"/>
          </a:xfrm>
        </p:spPr>
        <p:txBody>
          <a:bodyPr/>
          <a:lstStyle/>
          <a:p>
            <a:pPr eaLnBrk="1" hangingPunct="1"/>
            <a:r>
              <a:rPr lang="en-US" dirty="0" smtClean="0"/>
              <a:t>Smart Signage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16A27-833F-4D95-91E0-34A54EE221AB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079912" y="1212648"/>
            <a:ext cx="7620138" cy="6667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Modern, powerful player engagement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99717E-D15C-434F-9C09-FCA3F5234744}" type="datetime1">
              <a:rPr lang="en-US" smtClean="0"/>
              <a:t>9/9/2015</a:t>
            </a:fld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2047082" y="4471502"/>
            <a:ext cx="2187088" cy="170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/>
              <a:t>Player Interactive Touchscreen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Creates excitement</a:t>
            </a:r>
            <a:br>
              <a:rPr lang="en-US" sz="1200" dirty="0"/>
            </a:br>
            <a:r>
              <a:rPr lang="en-US" sz="1200" dirty="0"/>
              <a:t>in-store</a:t>
            </a:r>
          </a:p>
          <a:p>
            <a:pPr>
              <a:spcBef>
                <a:spcPts val="300"/>
              </a:spcBef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4421417" y="4468277"/>
            <a:ext cx="2507105" cy="124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/>
              <a:t>Player Registration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Player Engagement 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Register via touchscreen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Manage your account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View account activity</a:t>
            </a:r>
          </a:p>
        </p:txBody>
      </p:sp>
      <p:pic>
        <p:nvPicPr>
          <p:cNvPr id="4" name="Picture 3" descr="smartsignagetouchscre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21" y="1842804"/>
            <a:ext cx="1234811" cy="2625472"/>
          </a:xfrm>
          <a:prstGeom prst="rect">
            <a:avLst/>
          </a:prstGeom>
        </p:spPr>
      </p:pic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7381491" y="4468277"/>
            <a:ext cx="2344814" cy="124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/>
              <a:t>Personalized Messaging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Scan Player ID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Receive personalized messages and offers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Download Lottery APP             so that you are recognized when you near a machine in order to receive personalized messages </a:t>
            </a:r>
          </a:p>
        </p:txBody>
      </p:sp>
    </p:spTree>
    <p:extLst>
      <p:ext uri="{BB962C8B-B14F-4D97-AF65-F5344CB8AC3E}">
        <p14:creationId xmlns:p14="http://schemas.microsoft.com/office/powerpoint/2010/main" val="3846024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>
          <a:xfrm>
            <a:off x="2008695" y="206927"/>
            <a:ext cx="7457876" cy="973667"/>
          </a:xfrm>
        </p:spPr>
        <p:txBody>
          <a:bodyPr/>
          <a:lstStyle/>
          <a:p>
            <a:pPr eaLnBrk="1" hangingPunct="1"/>
            <a:r>
              <a:rPr lang="en-US" dirty="0" smtClean="0"/>
              <a:t>Tethered Wagering – Play on the 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16A27-833F-4D95-91E0-34A54EE221AB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011672" y="1199000"/>
            <a:ext cx="7620138" cy="6667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a-DK" dirty="0" smtClean="0"/>
              <a:t>Pay the </a:t>
            </a:r>
            <a:r>
              <a:rPr lang="da-DK" dirty="0" err="1" smtClean="0"/>
              <a:t>retailer</a:t>
            </a:r>
            <a:r>
              <a:rPr lang="da-DK" dirty="0" smtClean="0"/>
              <a:t> and </a:t>
            </a:r>
            <a:r>
              <a:rPr lang="da-DK" dirty="0" err="1" smtClean="0"/>
              <a:t>play</a:t>
            </a:r>
            <a:r>
              <a:rPr lang="da-DK" dirty="0" smtClean="0"/>
              <a:t> </a:t>
            </a:r>
            <a:r>
              <a:rPr lang="da-DK" dirty="0" err="1" smtClean="0"/>
              <a:t>anywhere</a:t>
            </a:r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99717E-D15C-434F-9C09-FCA3F5234744}" type="datetime1">
              <a:rPr lang="en-US" smtClean="0"/>
              <a:t>9/9/2015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39343" y="-4762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1964135" y="3257563"/>
            <a:ext cx="1498235" cy="170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GETTING STARTED 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Downloads Lottery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 anywhere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Registers</a:t>
            </a:r>
          </a:p>
          <a:p>
            <a:pPr lvl="1">
              <a:spcBef>
                <a:spcPts val="300"/>
              </a:spcBef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Email</a:t>
            </a:r>
          </a:p>
          <a:p>
            <a:pPr lvl="1">
              <a:spcBef>
                <a:spcPts val="300"/>
              </a:spcBef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Password</a:t>
            </a:r>
          </a:p>
          <a:p>
            <a:pPr lvl="1">
              <a:spcBef>
                <a:spcPts val="300"/>
              </a:spcBef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Date of birth</a:t>
            </a:r>
          </a:p>
          <a:p>
            <a:pPr>
              <a:spcBef>
                <a:spcPts val="300"/>
              </a:spcBef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 bwMode="auto">
          <a:xfrm>
            <a:off x="3498185" y="3254338"/>
            <a:ext cx="1864356" cy="124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GAMES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Selects games anywhere</a:t>
            </a:r>
          </a:p>
          <a:p>
            <a:pPr lvl="1">
              <a:spcBef>
                <a:spcPts val="300"/>
              </a:spcBef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Hot Spot</a:t>
            </a:r>
          </a:p>
          <a:p>
            <a:pPr lvl="1">
              <a:spcBef>
                <a:spcPts val="300"/>
              </a:spcBef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DBG</a:t>
            </a:r>
          </a:p>
          <a:p>
            <a:pPr lvl="1">
              <a:spcBef>
                <a:spcPts val="300"/>
              </a:spcBef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eInstants</a:t>
            </a:r>
          </a:p>
        </p:txBody>
      </p:sp>
      <p:sp>
        <p:nvSpPr>
          <p:cNvPr id="16" name="Content Placeholder 4"/>
          <p:cNvSpPr txBox="1">
            <a:spLocks/>
          </p:cNvSpPr>
          <p:nvPr/>
        </p:nvSpPr>
        <p:spPr bwMode="auto">
          <a:xfrm>
            <a:off x="5159573" y="3254338"/>
            <a:ext cx="1616092" cy="124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RETAILER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Scans players virtual ID Barcode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Confirms purchase on terminal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Receives payment from player (cash, debit or eWallet)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Earns commission</a:t>
            </a:r>
          </a:p>
        </p:txBody>
      </p:sp>
      <p:sp>
        <p:nvSpPr>
          <p:cNvPr id="17" name="Content Placeholder 4"/>
          <p:cNvSpPr txBox="1">
            <a:spLocks/>
          </p:cNvSpPr>
          <p:nvPr/>
        </p:nvSpPr>
        <p:spPr bwMode="auto">
          <a:xfrm>
            <a:off x="8755900" y="3244836"/>
            <a:ext cx="1753353" cy="124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WIN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player wins &lt;$600, they can load directly to account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If they have an eWallet, they use fnds to purchase  items in retail location, purchase more lottery tickets or cash out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&gt;$600 normal claim process</a:t>
            </a:r>
          </a:p>
        </p:txBody>
      </p:sp>
      <p:sp>
        <p:nvSpPr>
          <p:cNvPr id="18" name="Content Placeholder 4"/>
          <p:cNvSpPr txBox="1">
            <a:spLocks/>
          </p:cNvSpPr>
          <p:nvPr/>
        </p:nvSpPr>
        <p:spPr bwMode="auto">
          <a:xfrm>
            <a:off x="3511007" y="4371514"/>
            <a:ext cx="1421846" cy="170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games to cart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Receives a virtual ID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barcode</a:t>
            </a:r>
          </a:p>
        </p:txBody>
      </p:sp>
      <p:sp>
        <p:nvSpPr>
          <p:cNvPr id="19" name="Content Placeholder 4"/>
          <p:cNvSpPr txBox="1">
            <a:spLocks/>
          </p:cNvSpPr>
          <p:nvPr/>
        </p:nvSpPr>
        <p:spPr bwMode="auto">
          <a:xfrm>
            <a:off x="6811465" y="3254338"/>
            <a:ext cx="1931199" cy="124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PLAYER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Pays retailer (cash, debit or eWallet)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Wagers are loaded into players account and logged to system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Smartphone can reveal the pre-determined results of their eScratchers anywhere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 of draw games reported directly to phone</a:t>
            </a:r>
          </a:p>
        </p:txBody>
      </p:sp>
      <p:sp>
        <p:nvSpPr>
          <p:cNvPr id="8" name="Oval 7"/>
          <p:cNvSpPr/>
          <p:nvPr/>
        </p:nvSpPr>
        <p:spPr>
          <a:xfrm>
            <a:off x="1839101" y="1902898"/>
            <a:ext cx="1279516" cy="1279516"/>
          </a:xfrm>
          <a:prstGeom prst="ellipse">
            <a:avLst/>
          </a:prstGeom>
          <a:solidFill>
            <a:srgbClr val="2F93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Screen Shot 2015-08-04 at 11.00.26 A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13" y="2075089"/>
            <a:ext cx="687500" cy="95656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3510110" y="1902898"/>
            <a:ext cx="1279516" cy="1279516"/>
          </a:xfrm>
          <a:prstGeom prst="ellipse">
            <a:avLst/>
          </a:prstGeom>
          <a:solidFill>
            <a:srgbClr val="2F93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Screen Shot 2015-08-04 at 11.04.43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16" y="2120485"/>
            <a:ext cx="710500" cy="893574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171499" y="1902898"/>
            <a:ext cx="1279516" cy="1279516"/>
          </a:xfrm>
          <a:prstGeom prst="ellipse">
            <a:avLst/>
          </a:prstGeom>
          <a:solidFill>
            <a:srgbClr val="2F93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Screen Shot 2015-08-04 at 11.05.17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47" y="2078894"/>
            <a:ext cx="477430" cy="9107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890228" y="1902898"/>
            <a:ext cx="1279516" cy="1279516"/>
          </a:xfrm>
          <a:prstGeom prst="ellipse">
            <a:avLst/>
          </a:prstGeom>
          <a:solidFill>
            <a:srgbClr val="2F93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Screen Shot 2015-08-04 at 11.06.29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23" y="2065217"/>
            <a:ext cx="502145" cy="94527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8790498" y="1902898"/>
            <a:ext cx="1279516" cy="1279516"/>
          </a:xfrm>
          <a:prstGeom prst="ellipse">
            <a:avLst/>
          </a:prstGeom>
          <a:solidFill>
            <a:srgbClr val="2F93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Screen Shot 2015-08-04 at 11.07.56 AM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576" r="100000">
                        <a14:foregroundMark x1="33595" y1="23434" x2="33595" y2="2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79" y="1908307"/>
            <a:ext cx="848074" cy="1232836"/>
          </a:xfrm>
          <a:prstGeom prst="rect">
            <a:avLst/>
          </a:prstGeom>
        </p:spPr>
      </p:pic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47" y="2236600"/>
            <a:ext cx="454132" cy="5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519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>
          <a:xfrm>
            <a:off x="2008695" y="220575"/>
            <a:ext cx="7457876" cy="973667"/>
          </a:xfrm>
        </p:spPr>
        <p:txBody>
          <a:bodyPr/>
          <a:lstStyle/>
          <a:p>
            <a:pPr eaLnBrk="1" hangingPunct="1"/>
            <a:r>
              <a:rPr lang="en-US" dirty="0" smtClean="0"/>
              <a:t>Tethered Wagering – Play at retail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16A27-833F-4D95-91E0-34A54EE221AB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011672" y="1212648"/>
            <a:ext cx="7620138" cy="6667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a-DK" dirty="0" err="1" smtClean="0"/>
              <a:t>Without</a:t>
            </a:r>
            <a:r>
              <a:rPr lang="da-DK" dirty="0" smtClean="0"/>
              <a:t> </a:t>
            </a:r>
            <a:r>
              <a:rPr lang="da-DK" dirty="0" err="1" smtClean="0"/>
              <a:t>aid</a:t>
            </a:r>
            <a:r>
              <a:rPr lang="da-DK" dirty="0" smtClean="0"/>
              <a:t> from </a:t>
            </a:r>
            <a:r>
              <a:rPr lang="da-DK" dirty="0" err="1" smtClean="0"/>
              <a:t>clerks</a:t>
            </a:r>
            <a:r>
              <a:rPr lang="da-DK" dirty="0"/>
              <a:t> </a:t>
            </a:r>
            <a:r>
              <a:rPr lang="da-DK" dirty="0" smtClean="0"/>
              <a:t>or </a:t>
            </a:r>
            <a:r>
              <a:rPr lang="da-DK" dirty="0" err="1" smtClean="0"/>
              <a:t>machines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99717E-D15C-434F-9C09-FCA3F5234744}" type="datetime1">
              <a:rPr lang="en-US" smtClean="0"/>
              <a:t>9/9/2015</a:t>
            </a:fld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2126463" y="3429453"/>
            <a:ext cx="1956569" cy="170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PLAYER 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Downloads and launches Lottery APP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Full registration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Loads eWallet-Credit, debit, ACH</a:t>
            </a:r>
          </a:p>
          <a:p>
            <a:pPr>
              <a:spcBef>
                <a:spcPts val="300"/>
              </a:spcBef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4109308" y="3426228"/>
            <a:ext cx="1864356" cy="124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CONNECT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Player who sees                  a lottery hot stop symbol in a retail location, can connect to the hot spot with their smartphone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9343" y="-4762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6210007" y="3426228"/>
            <a:ext cx="1919510" cy="124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PLAY ANYWHERE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While connected inside the location or venue, players can purchase and play all games offered straight from their smartphone without any manual aid from a physical retail clerk or lottery machine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Retailer earns commission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58906" y="44713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8484961" y="3426228"/>
            <a:ext cx="1855494" cy="124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74320" indent="-27432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85592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0200" indent="-182880" algn="l" defTabSz="91344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WIN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player wins &lt;$600, they can load winnings directly to their eWallet.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funds to purchase items in retail location, purchase more lottery tickets or cash out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&gt;$600 normal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claim process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4594" y="45477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154205" y="2055666"/>
            <a:ext cx="1279516" cy="1279516"/>
          </a:xfrm>
          <a:prstGeom prst="ellipse">
            <a:avLst/>
          </a:prstGeom>
          <a:solidFill>
            <a:srgbClr val="2F93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Screen Shot 2015-08-04 at 11.00.26 A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7" y="2227857"/>
            <a:ext cx="687500" cy="956562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4340844" y="2055666"/>
            <a:ext cx="1279516" cy="1279516"/>
          </a:xfrm>
          <a:prstGeom prst="ellipse">
            <a:avLst/>
          </a:prstGeom>
          <a:solidFill>
            <a:srgbClr val="2F93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Screen Shot 2015-08-04 at 11.04.43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50" y="2273253"/>
            <a:ext cx="710500" cy="89357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628172" y="2055666"/>
            <a:ext cx="1279516" cy="1279516"/>
          </a:xfrm>
          <a:prstGeom prst="ellipse">
            <a:avLst/>
          </a:prstGeom>
          <a:solidFill>
            <a:srgbClr val="2F93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Screen Shot 2015-08-04 at 11.07.56 AM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576" r="100000">
                        <a14:foregroundMark x1="33595" y1="23434" x2="33595" y2="2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353" y="2061075"/>
            <a:ext cx="848074" cy="123283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441544" y="2055666"/>
            <a:ext cx="1279516" cy="1279516"/>
          </a:xfrm>
          <a:prstGeom prst="ellipse">
            <a:avLst/>
          </a:prstGeom>
          <a:solidFill>
            <a:srgbClr val="2F93D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Untitled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52" y="2370275"/>
            <a:ext cx="454132" cy="51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11" y="2329821"/>
            <a:ext cx="1137932" cy="7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18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3</a:t>
            </a:fld>
            <a:endParaRPr lang="pl-P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-25162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NEEDS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grpSp>
        <p:nvGrpSpPr>
          <p:cNvPr id="67" name="Group 66"/>
          <p:cNvGrpSpPr/>
          <p:nvPr/>
        </p:nvGrpSpPr>
        <p:grpSpPr>
          <a:xfrm>
            <a:off x="1304336" y="4106642"/>
            <a:ext cx="4213642" cy="1854605"/>
            <a:chOff x="1304336" y="4106642"/>
            <a:chExt cx="4213642" cy="18546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4336" y="4341130"/>
              <a:ext cx="1343025" cy="126682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598279" y="5621154"/>
              <a:ext cx="1365095" cy="340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buClr>
                  <a:schemeClr val="accent2"/>
                </a:buClr>
              </a:pPr>
              <a:r>
                <a:rPr 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Retailer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59318" y="5457279"/>
              <a:ext cx="2158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A300"/>
                  </a:solidFill>
                </a:rPr>
                <a:t>Simplicity</a:t>
              </a:r>
              <a:endParaRPr lang="en-US" sz="2000" b="1" dirty="0">
                <a:solidFill>
                  <a:srgbClr val="FFA300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2513867" y="4299517"/>
              <a:ext cx="803740" cy="290589"/>
            </a:xfrm>
            <a:prstGeom prst="straightConnector1">
              <a:avLst/>
            </a:prstGeom>
            <a:ln w="6350" cmpd="sng">
              <a:solidFill>
                <a:srgbClr val="FFA3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359318" y="4106642"/>
              <a:ext cx="2158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A300"/>
                  </a:solidFill>
                </a:rPr>
                <a:t>Revenue</a:t>
              </a:r>
              <a:endParaRPr lang="en-US" sz="2000" b="1" dirty="0">
                <a:solidFill>
                  <a:srgbClr val="FFA300"/>
                </a:solidFill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2513867" y="5427467"/>
              <a:ext cx="780945" cy="248158"/>
            </a:xfrm>
            <a:prstGeom prst="straightConnector1">
              <a:avLst/>
            </a:prstGeom>
            <a:ln w="6350" cmpd="sng">
              <a:solidFill>
                <a:srgbClr val="FFA3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359318" y="4789943"/>
              <a:ext cx="2158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A300"/>
                  </a:solidFill>
                </a:rPr>
                <a:t>Foot Traffic</a:t>
              </a:r>
              <a:endParaRPr lang="en-US" sz="2000" b="1" dirty="0">
                <a:solidFill>
                  <a:srgbClr val="FFA300"/>
                </a:solidFill>
              </a:endParaRPr>
            </a:p>
          </p:txBody>
        </p:sp>
        <p:cxnSp>
          <p:nvCxnSpPr>
            <p:cNvPr id="47" name="Straight Arrow Connector 46"/>
            <p:cNvCxnSpPr>
              <a:stCxn id="21" idx="3"/>
            </p:cNvCxnSpPr>
            <p:nvPr/>
          </p:nvCxnSpPr>
          <p:spPr>
            <a:xfrm flipV="1">
              <a:off x="2647361" y="4969019"/>
              <a:ext cx="647451" cy="5524"/>
            </a:xfrm>
            <a:prstGeom prst="straightConnector1">
              <a:avLst/>
            </a:prstGeom>
            <a:ln w="6350" cmpd="sng">
              <a:solidFill>
                <a:srgbClr val="FFA3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285417" y="1551104"/>
            <a:ext cx="4119860" cy="1780259"/>
            <a:chOff x="1285417" y="1551104"/>
            <a:chExt cx="4119860" cy="1780259"/>
          </a:xfrm>
        </p:grpSpPr>
        <p:sp>
          <p:nvSpPr>
            <p:cNvPr id="3" name="TextBox 2"/>
            <p:cNvSpPr txBox="1"/>
            <p:nvPr/>
          </p:nvSpPr>
          <p:spPr>
            <a:xfrm>
              <a:off x="3246617" y="2903509"/>
              <a:ext cx="2158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</a:rPr>
                <a:t>Convenience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61392" y="2991270"/>
              <a:ext cx="1151246" cy="340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buClr>
                  <a:schemeClr val="accent2"/>
                </a:buClr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 Player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2461752" y="1767260"/>
              <a:ext cx="702031" cy="294224"/>
            </a:xfrm>
            <a:prstGeom prst="straightConnector1">
              <a:avLst/>
            </a:prstGeom>
            <a:ln w="6350" cmpd="sng">
              <a:solidFill>
                <a:srgbClr val="009BDE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3246617" y="1551104"/>
              <a:ext cx="2158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</a:rPr>
                <a:t>Entertainment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2429542" y="2719502"/>
              <a:ext cx="734241" cy="411142"/>
            </a:xfrm>
            <a:prstGeom prst="straightConnector1">
              <a:avLst/>
            </a:prstGeom>
            <a:ln w="6350" cmpd="sng">
              <a:solidFill>
                <a:srgbClr val="009BDE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image00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56" t="-4815" r="-6477" b="4921"/>
            <a:stretch/>
          </p:blipFill>
          <p:spPr>
            <a:xfrm>
              <a:off x="1285417" y="1751794"/>
              <a:ext cx="1233140" cy="1237205"/>
            </a:xfrm>
            <a:prstGeom prst="ellipse">
              <a:avLst/>
            </a:prstGeom>
            <a:ln w="28575" cmpd="sng">
              <a:solidFill>
                <a:srgbClr val="0055B7"/>
              </a:solidFill>
            </a:ln>
          </p:spPr>
        </p:pic>
      </p:grpSp>
      <p:grpSp>
        <p:nvGrpSpPr>
          <p:cNvPr id="68" name="Group 67"/>
          <p:cNvGrpSpPr/>
          <p:nvPr/>
        </p:nvGrpSpPr>
        <p:grpSpPr>
          <a:xfrm>
            <a:off x="5499175" y="960486"/>
            <a:ext cx="2364068" cy="2566159"/>
            <a:chOff x="5499175" y="960486"/>
            <a:chExt cx="2364068" cy="2566159"/>
          </a:xfrm>
        </p:grpSpPr>
        <p:sp>
          <p:nvSpPr>
            <p:cNvPr id="26" name="TextBox 25"/>
            <p:cNvSpPr txBox="1"/>
            <p:nvPr/>
          </p:nvSpPr>
          <p:spPr>
            <a:xfrm>
              <a:off x="5499175" y="960486"/>
              <a:ext cx="23640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A5AB2"/>
                  </a:solidFill>
                </a:rPr>
                <a:t>Existing Players</a:t>
              </a:r>
              <a:endParaRPr lang="en-US" sz="1600" b="1" dirty="0">
                <a:solidFill>
                  <a:srgbClr val="0A5AB2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08288" y="2287910"/>
              <a:ext cx="1734655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300"/>
                </a:spcBef>
                <a:buClr>
                  <a:schemeClr val="accent2"/>
                </a:buClr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How do we make their current experience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better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?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683614" y="1582594"/>
              <a:ext cx="0" cy="345184"/>
            </a:xfrm>
            <a:prstGeom prst="line">
              <a:avLst/>
            </a:prstGeom>
            <a:ln>
              <a:solidFill>
                <a:srgbClr val="009B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5655717" y="1918641"/>
              <a:ext cx="2055794" cy="1608004"/>
            </a:xfrm>
            <a:prstGeom prst="rect">
              <a:avLst/>
            </a:prstGeom>
            <a:noFill/>
            <a:ln>
              <a:solidFill>
                <a:srgbClr val="009B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619660" y="1525777"/>
              <a:ext cx="127908" cy="127908"/>
            </a:xfrm>
            <a:prstGeom prst="ellipse">
              <a:avLst/>
            </a:prstGeom>
            <a:solidFill>
              <a:srgbClr val="009B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921659" y="895103"/>
            <a:ext cx="2393858" cy="2631542"/>
            <a:chOff x="7921659" y="895103"/>
            <a:chExt cx="2393858" cy="2631542"/>
          </a:xfrm>
        </p:grpSpPr>
        <p:sp>
          <p:nvSpPr>
            <p:cNvPr id="31" name="TextBox 30"/>
            <p:cNvSpPr txBox="1"/>
            <p:nvPr/>
          </p:nvSpPr>
          <p:spPr>
            <a:xfrm>
              <a:off x="7921659" y="895103"/>
              <a:ext cx="239385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A5AB2"/>
                  </a:solidFill>
                </a:rPr>
                <a:t>Lapsed &amp; Occasional </a:t>
              </a:r>
              <a:br>
                <a:rPr lang="en-US" sz="1600" b="1" dirty="0" smtClean="0">
                  <a:solidFill>
                    <a:srgbClr val="0A5AB2"/>
                  </a:solidFill>
                </a:rPr>
              </a:br>
              <a:r>
                <a:rPr lang="en-US" sz="1600" b="1" dirty="0" smtClean="0">
                  <a:solidFill>
                    <a:srgbClr val="0A5AB2"/>
                  </a:solidFill>
                </a:rPr>
                <a:t>&amp; New Players</a:t>
              </a:r>
              <a:endParaRPr lang="en-US" sz="1600" b="1" dirty="0">
                <a:solidFill>
                  <a:srgbClr val="0A5AB2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83663" y="2264833"/>
              <a:ext cx="1734655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300"/>
                </a:spcBef>
                <a:buClr>
                  <a:schemeClr val="accent2"/>
                </a:buClr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Focus on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Awareness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and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Accessibility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049575" y="1918641"/>
              <a:ext cx="2055794" cy="1608004"/>
            </a:xfrm>
            <a:prstGeom prst="rect">
              <a:avLst/>
            </a:prstGeom>
            <a:noFill/>
            <a:ln>
              <a:solidFill>
                <a:srgbClr val="009B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9077472" y="1582594"/>
              <a:ext cx="0" cy="345184"/>
            </a:xfrm>
            <a:prstGeom prst="line">
              <a:avLst/>
            </a:prstGeom>
            <a:ln>
              <a:solidFill>
                <a:srgbClr val="009B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9013518" y="1525777"/>
              <a:ext cx="127908" cy="127908"/>
            </a:xfrm>
            <a:prstGeom prst="ellipse">
              <a:avLst/>
            </a:prstGeom>
            <a:solidFill>
              <a:srgbClr val="009B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497747" y="3999041"/>
            <a:ext cx="2364068" cy="2341611"/>
            <a:chOff x="5497747" y="3999041"/>
            <a:chExt cx="2364068" cy="2341611"/>
          </a:xfrm>
        </p:grpSpPr>
        <p:sp>
          <p:nvSpPr>
            <p:cNvPr id="49" name="TextBox 48"/>
            <p:cNvSpPr txBox="1"/>
            <p:nvPr/>
          </p:nvSpPr>
          <p:spPr>
            <a:xfrm>
              <a:off x="5497747" y="3999041"/>
              <a:ext cx="23640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A5AB2"/>
                  </a:solidFill>
                </a:rPr>
                <a:t>Existing Retailers</a:t>
              </a:r>
              <a:endParaRPr lang="en-US" sz="1600" b="1" dirty="0">
                <a:solidFill>
                  <a:srgbClr val="0A5AB2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28813" y="5070871"/>
              <a:ext cx="1900288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300"/>
                </a:spcBef>
                <a:buClr>
                  <a:schemeClr val="accent2"/>
                </a:buClr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How do we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enhance sales 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and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reduce labor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?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6683614" y="4396601"/>
              <a:ext cx="0" cy="345184"/>
            </a:xfrm>
            <a:prstGeom prst="line">
              <a:avLst/>
            </a:prstGeom>
            <a:ln>
              <a:solidFill>
                <a:srgbClr val="009B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5655717" y="4732648"/>
              <a:ext cx="2055794" cy="1608004"/>
            </a:xfrm>
            <a:prstGeom prst="rect">
              <a:avLst/>
            </a:prstGeom>
            <a:noFill/>
            <a:ln>
              <a:solidFill>
                <a:srgbClr val="009B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619660" y="4339784"/>
              <a:ext cx="127908" cy="127908"/>
            </a:xfrm>
            <a:prstGeom prst="ellipse">
              <a:avLst/>
            </a:prstGeom>
            <a:solidFill>
              <a:srgbClr val="009B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909879" y="3999041"/>
            <a:ext cx="2364068" cy="2341611"/>
            <a:chOff x="7909879" y="3999041"/>
            <a:chExt cx="2364068" cy="2341611"/>
          </a:xfrm>
        </p:grpSpPr>
        <p:sp>
          <p:nvSpPr>
            <p:cNvPr id="54" name="TextBox 53"/>
            <p:cNvSpPr txBox="1"/>
            <p:nvPr/>
          </p:nvSpPr>
          <p:spPr>
            <a:xfrm>
              <a:off x="8317396" y="4868443"/>
              <a:ext cx="1734655" cy="1325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300"/>
                </a:spcBef>
                <a:buClr>
                  <a:schemeClr val="accent2"/>
                </a:buClr>
              </a:pP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Focus on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Simplicity</a:t>
              </a:r>
              <a:r>
                <a:rPr lang="en-US" sz="14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and </a:t>
              </a:r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Conformance</a:t>
              </a:r>
              <a:r>
                <a:rPr lang="en-US" sz="14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to their business rules and processes</a:t>
              </a:r>
              <a:endPara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9159704" y="4396601"/>
              <a:ext cx="0" cy="345184"/>
            </a:xfrm>
            <a:prstGeom prst="line">
              <a:avLst/>
            </a:prstGeom>
            <a:ln>
              <a:solidFill>
                <a:srgbClr val="009B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8131807" y="4732648"/>
              <a:ext cx="2055794" cy="1608004"/>
            </a:xfrm>
            <a:prstGeom prst="rect">
              <a:avLst/>
            </a:prstGeom>
            <a:noFill/>
            <a:ln>
              <a:solidFill>
                <a:srgbClr val="009B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9095750" y="4339784"/>
              <a:ext cx="127908" cy="127908"/>
            </a:xfrm>
            <a:prstGeom prst="ellipse">
              <a:avLst/>
            </a:prstGeom>
            <a:solidFill>
              <a:srgbClr val="009B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909879" y="3999041"/>
              <a:ext cx="23640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A5AB2"/>
                  </a:solidFill>
                </a:rPr>
                <a:t>New Retailers</a:t>
              </a:r>
              <a:endParaRPr lang="en-US" sz="1600" b="1" dirty="0">
                <a:solidFill>
                  <a:srgbClr val="0A5AB2"/>
                </a:solidFill>
              </a:endParaRPr>
            </a:p>
          </p:txBody>
        </p:sp>
      </p:grpSp>
      <p:cxnSp>
        <p:nvCxnSpPr>
          <p:cNvPr id="66" name="Straight Connector 65"/>
          <p:cNvCxnSpPr/>
          <p:nvPr/>
        </p:nvCxnSpPr>
        <p:spPr>
          <a:xfrm flipV="1">
            <a:off x="408575" y="3701795"/>
            <a:ext cx="11425324" cy="15629"/>
          </a:xfrm>
          <a:prstGeom prst="line">
            <a:avLst/>
          </a:prstGeom>
          <a:ln w="12700">
            <a:solidFill>
              <a:srgbClr val="FF671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5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4</a:t>
            </a:fld>
            <a:endParaRPr lang="pl-P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-25162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TRENDS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dirty="0" smtClean="0"/>
              <a:t>Confidential</a:t>
            </a:r>
            <a:endParaRPr lang="pl-PL" dirty="0"/>
          </a:p>
        </p:txBody>
      </p:sp>
      <p:sp>
        <p:nvSpPr>
          <p:cNvPr id="14" name="TextBox 13"/>
          <p:cNvSpPr txBox="1"/>
          <p:nvPr/>
        </p:nvSpPr>
        <p:spPr>
          <a:xfrm>
            <a:off x="2902593" y="791464"/>
            <a:ext cx="240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A300"/>
                </a:solidFill>
              </a:rPr>
              <a:t>Trailing  “Trends”</a:t>
            </a:r>
          </a:p>
        </p:txBody>
      </p:sp>
      <p:sp>
        <p:nvSpPr>
          <p:cNvPr id="4" name="Right Brace 3"/>
          <p:cNvSpPr/>
          <p:nvPr/>
        </p:nvSpPr>
        <p:spPr>
          <a:xfrm rot="16200000">
            <a:off x="3949573" y="276455"/>
            <a:ext cx="260627" cy="2154042"/>
          </a:xfrm>
          <a:prstGeom prst="rightBrace">
            <a:avLst/>
          </a:prstGeom>
          <a:ln w="15875">
            <a:solidFill>
              <a:srgbClr val="009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056705" y="1531119"/>
            <a:ext cx="2713155" cy="156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Smartphones Omnipresent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Cashless Payment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70C0"/>
                </a:solidFill>
              </a:rPr>
              <a:t>OmniChannel</a:t>
            </a:r>
            <a:r>
              <a:rPr lang="en-US" sz="1600" dirty="0" smtClean="0">
                <a:solidFill>
                  <a:srgbClr val="0070C0"/>
                </a:solidFill>
              </a:rPr>
              <a:t> Shopping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Social Media</a:t>
            </a: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408575" y="3701795"/>
            <a:ext cx="11425324" cy="15629"/>
          </a:xfrm>
          <a:prstGeom prst="line">
            <a:avLst/>
          </a:prstGeom>
          <a:ln w="12700">
            <a:solidFill>
              <a:srgbClr val="FF671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058179" y="3845185"/>
            <a:ext cx="3173161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Same As Above ↑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Scan Based Tracking (SBT)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Self Service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Data Automation &amp; </a:t>
            </a:r>
            <a:br>
              <a:rPr lang="en-US" sz="1600" dirty="0" smtClean="0">
                <a:solidFill>
                  <a:srgbClr val="0070C0"/>
                </a:solidFill>
              </a:rPr>
            </a:br>
            <a:r>
              <a:rPr lang="en-US" sz="1600" dirty="0" smtClean="0">
                <a:solidFill>
                  <a:srgbClr val="0070C0"/>
                </a:solidFill>
              </a:rPr>
              <a:t>Data Mining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POS &amp; Systems Integration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85698" y="792941"/>
            <a:ext cx="4121169" cy="5180357"/>
            <a:chOff x="6085698" y="792941"/>
            <a:chExt cx="4121169" cy="5180357"/>
          </a:xfrm>
        </p:grpSpPr>
        <p:sp>
          <p:nvSpPr>
            <p:cNvPr id="46" name="TextBox 45"/>
            <p:cNvSpPr txBox="1"/>
            <p:nvPr/>
          </p:nvSpPr>
          <p:spPr>
            <a:xfrm>
              <a:off x="6085698" y="1526382"/>
              <a:ext cx="2808625" cy="1265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70C0"/>
                  </a:solidFill>
                </a:rPr>
                <a:t>Personalization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70C0"/>
                  </a:solidFill>
                </a:rPr>
                <a:t>Mobile Payment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70C0"/>
                  </a:solidFill>
                </a:rPr>
                <a:t>Alternative Payment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70C0"/>
                  </a:solidFill>
                </a:rPr>
                <a:t>Concierge Shopping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134113" y="792941"/>
              <a:ext cx="2405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A300"/>
                  </a:solidFill>
                </a:rPr>
                <a:t>Emerging “Trends</a:t>
              </a:r>
              <a:r>
                <a:rPr lang="en-US" dirty="0" smtClean="0">
                  <a:solidFill>
                    <a:srgbClr val="FFA300"/>
                  </a:solidFill>
                </a:rPr>
                <a:t>”</a:t>
              </a:r>
            </a:p>
          </p:txBody>
        </p:sp>
        <p:sp>
          <p:nvSpPr>
            <p:cNvPr id="41" name="Right Brace 40"/>
            <p:cNvSpPr/>
            <p:nvPr/>
          </p:nvSpPr>
          <p:spPr>
            <a:xfrm rot="16200000">
              <a:off x="7181093" y="277932"/>
              <a:ext cx="260627" cy="2154042"/>
            </a:xfrm>
            <a:prstGeom prst="rightBrace">
              <a:avLst/>
            </a:prstGeom>
            <a:ln w="15875">
              <a:solidFill>
                <a:srgbClr val="009B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087347" y="3841432"/>
              <a:ext cx="4119520" cy="213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70C0"/>
                  </a:solidFill>
                </a:rPr>
                <a:t>Same As Above ↑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70C0"/>
                  </a:solidFill>
                </a:rPr>
                <a:t>Specialty Stores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70C0"/>
                  </a:solidFill>
                </a:rPr>
                <a:t>Pick Up &amp;/or Delivery Service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70C0"/>
                  </a:solidFill>
                </a:rPr>
                <a:t>Tablet POS Terminals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70C0"/>
                  </a:solidFill>
                </a:rPr>
                <a:t>Scanning Optimization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70C0"/>
                  </a:solidFill>
                </a:rPr>
                <a:t>Proximity Marketing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0070C0"/>
                  </a:solidFill>
                </a:rPr>
                <a:t>Biometrics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844" y="1827743"/>
            <a:ext cx="894004" cy="2887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61392" y="2991270"/>
            <a:ext cx="1151246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Player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336" y="4341130"/>
            <a:ext cx="1343025" cy="126682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98279" y="5621154"/>
            <a:ext cx="1365095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Retailer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1" name="Picture 30" descr="image00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56" t="-4815" r="-6477" b="4921"/>
          <a:stretch/>
        </p:blipFill>
        <p:spPr>
          <a:xfrm>
            <a:off x="1285417" y="1751794"/>
            <a:ext cx="1233140" cy="1237205"/>
          </a:xfrm>
          <a:prstGeom prst="ellipse">
            <a:avLst/>
          </a:prstGeom>
          <a:ln w="28575" cmpd="sng">
            <a:solidFill>
              <a:srgbClr val="0055B7"/>
            </a:solidFill>
          </a:ln>
        </p:spPr>
      </p:pic>
      <p:sp>
        <p:nvSpPr>
          <p:cNvPr id="11" name="Oval 10"/>
          <p:cNvSpPr/>
          <p:nvPr/>
        </p:nvSpPr>
        <p:spPr>
          <a:xfrm>
            <a:off x="8808719" y="-1306341"/>
            <a:ext cx="4145281" cy="4354342"/>
          </a:xfrm>
          <a:prstGeom prst="ellipse">
            <a:avLst/>
          </a:prstGeom>
          <a:noFill/>
          <a:ln w="28575" cmpd="sng">
            <a:solidFill>
              <a:srgbClr val="FF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580" t="15422" r="4056" b="14339"/>
          <a:stretch/>
        </p:blipFill>
        <p:spPr>
          <a:xfrm>
            <a:off x="9430949" y="543625"/>
            <a:ext cx="2746816" cy="10966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55523" y="904480"/>
            <a:ext cx="7732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535353"/>
                </a:solidFill>
              </a:rPr>
              <a:t>Visibility</a:t>
            </a:r>
            <a:endParaRPr lang="en-US" sz="800" dirty="0">
              <a:solidFill>
                <a:srgbClr val="53535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987620" y="1754298"/>
            <a:ext cx="12043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535353"/>
                </a:solidFill>
              </a:rPr>
              <a:t>Time / Maturity</a:t>
            </a:r>
            <a:endParaRPr lang="en-US" sz="800" dirty="0">
              <a:solidFill>
                <a:srgbClr val="535353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461643" y="510820"/>
            <a:ext cx="0" cy="1209099"/>
          </a:xfrm>
          <a:prstGeom prst="line">
            <a:avLst/>
          </a:prstGeom>
          <a:ln w="6350" cmpd="sng">
            <a:solidFill>
              <a:srgbClr val="5353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60282" y="1718557"/>
            <a:ext cx="2624329" cy="0"/>
          </a:xfrm>
          <a:prstGeom prst="line">
            <a:avLst/>
          </a:prstGeom>
          <a:ln w="6350" cmpd="sng">
            <a:solidFill>
              <a:srgbClr val="5353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94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5</a:t>
            </a:fld>
            <a:endParaRPr lang="pl-P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A5AB2"/>
                </a:solidFill>
              </a:rPr>
              <a:t>Barriers to Adoption </a:t>
            </a:r>
            <a:r>
              <a:rPr lang="en-US" sz="2800" dirty="0" smtClean="0">
                <a:solidFill>
                  <a:srgbClr val="0A5AB2"/>
                </a:solidFill>
              </a:rPr>
              <a:t>of Lottery</a:t>
            </a:r>
            <a:endParaRPr lang="en-US" sz="2800" dirty="0">
              <a:solidFill>
                <a:srgbClr val="0A5AB2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3163435" y="2172043"/>
            <a:ext cx="330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55B7"/>
                </a:solidFill>
              </a:rPr>
              <a:t>Aside from moral objections and game related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84080" y="1374004"/>
            <a:ext cx="350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BDE"/>
                </a:solidFill>
              </a:rPr>
              <a:t>Awareness</a:t>
            </a:r>
            <a:endParaRPr lang="en-US" b="1" dirty="0">
              <a:solidFill>
                <a:srgbClr val="009BDE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153272" y="3733511"/>
            <a:ext cx="11812925" cy="0"/>
          </a:xfrm>
          <a:prstGeom prst="line">
            <a:avLst/>
          </a:prstGeom>
          <a:ln w="12700">
            <a:solidFill>
              <a:srgbClr val="FFA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84080" y="1779431"/>
            <a:ext cx="350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BDE"/>
                </a:solidFill>
              </a:rPr>
              <a:t>Accessibility</a:t>
            </a:r>
            <a:endParaRPr lang="en-US" b="1" dirty="0">
              <a:solidFill>
                <a:srgbClr val="009BD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84080" y="2184858"/>
            <a:ext cx="350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BDE"/>
                </a:solidFill>
              </a:rPr>
              <a:t>Intimidating</a:t>
            </a:r>
            <a:endParaRPr lang="en-US" b="1" dirty="0">
              <a:solidFill>
                <a:srgbClr val="009BD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84080" y="2590285"/>
            <a:ext cx="292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BDE"/>
                </a:solidFill>
              </a:rPr>
              <a:t>Cash only</a:t>
            </a:r>
            <a:endParaRPr lang="en-US" b="1" dirty="0">
              <a:solidFill>
                <a:srgbClr val="009BDE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84080" y="5593469"/>
            <a:ext cx="344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BDE"/>
                </a:solidFill>
              </a:rPr>
              <a:t>Lot of equipment/footprint</a:t>
            </a:r>
            <a:endParaRPr lang="en-US" sz="1400" b="1" i="1" dirty="0">
              <a:solidFill>
                <a:srgbClr val="009BD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84080" y="4490291"/>
            <a:ext cx="3117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BDE"/>
                </a:solidFill>
              </a:rPr>
              <a:t>Lot of training</a:t>
            </a:r>
            <a:endParaRPr lang="en-US" b="1" dirty="0">
              <a:solidFill>
                <a:srgbClr val="009BD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184080" y="4858017"/>
            <a:ext cx="382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BDE"/>
                </a:solidFill>
              </a:rPr>
              <a:t>Inventory intensive (security)</a:t>
            </a:r>
            <a:endParaRPr lang="en-US" b="1" dirty="0">
              <a:solidFill>
                <a:srgbClr val="009BD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84080" y="5225743"/>
            <a:ext cx="3117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BDE"/>
                </a:solidFill>
              </a:rPr>
              <a:t>Accounting/Settlement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05761" y="4527739"/>
            <a:ext cx="306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A300"/>
                </a:solidFill>
              </a:rPr>
              <a:t>Aside from moral objections </a:t>
            </a:r>
            <a:br>
              <a:rPr lang="en-US" dirty="0" smtClean="0">
                <a:solidFill>
                  <a:srgbClr val="FFA300"/>
                </a:solidFill>
              </a:rPr>
            </a:br>
            <a:r>
              <a:rPr lang="en-US" dirty="0" smtClean="0">
                <a:solidFill>
                  <a:srgbClr val="FFA300"/>
                </a:solidFill>
              </a:rPr>
              <a:t>and licensing hurdles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84080" y="4122565"/>
            <a:ext cx="331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BDE"/>
                </a:solidFill>
              </a:rPr>
              <a:t>Lack of Integration</a:t>
            </a:r>
            <a:endParaRPr lang="en-US" sz="1400" b="1" i="1" dirty="0">
              <a:solidFill>
                <a:srgbClr val="009BD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84080" y="2995712"/>
            <a:ext cx="292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BDE"/>
                </a:solidFill>
              </a:rPr>
              <a:t>“Not Cool”</a:t>
            </a:r>
            <a:endParaRPr lang="en-US" b="1" dirty="0">
              <a:solidFill>
                <a:srgbClr val="009BD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84080" y="5961197"/>
            <a:ext cx="344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BDE"/>
                </a:solidFill>
              </a:rPr>
              <a:t>Loitering</a:t>
            </a:r>
            <a:endParaRPr lang="en-US" sz="1400" b="1" i="1" dirty="0">
              <a:solidFill>
                <a:srgbClr val="009BDE"/>
              </a:solidFill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5727303" y="2188234"/>
            <a:ext cx="1701867" cy="616148"/>
          </a:xfrm>
          <a:custGeom>
            <a:avLst/>
            <a:gdLst>
              <a:gd name="connsiteX0" fmla="*/ 0 w 1701867"/>
              <a:gd name="connsiteY0" fmla="*/ 1467127 h 1467127"/>
              <a:gd name="connsiteX1" fmla="*/ 850934 w 1701867"/>
              <a:gd name="connsiteY1" fmla="*/ 0 h 1467127"/>
              <a:gd name="connsiteX2" fmla="*/ 1701867 w 1701867"/>
              <a:gd name="connsiteY2" fmla="*/ 1467127 h 1467127"/>
              <a:gd name="connsiteX3" fmla="*/ 0 w 1701867"/>
              <a:gd name="connsiteY3" fmla="*/ 1467127 h 1467127"/>
              <a:gd name="connsiteX0" fmla="*/ 0 w 1701867"/>
              <a:gd name="connsiteY0" fmla="*/ 1467127 h 1558567"/>
              <a:gd name="connsiteX1" fmla="*/ 850934 w 1701867"/>
              <a:gd name="connsiteY1" fmla="*/ 0 h 1558567"/>
              <a:gd name="connsiteX2" fmla="*/ 1701867 w 1701867"/>
              <a:gd name="connsiteY2" fmla="*/ 1467127 h 1558567"/>
              <a:gd name="connsiteX3" fmla="*/ 91440 w 1701867"/>
              <a:gd name="connsiteY3" fmla="*/ 1558567 h 1558567"/>
              <a:gd name="connsiteX0" fmla="*/ 0 w 1701867"/>
              <a:gd name="connsiteY0" fmla="*/ 1467127 h 1467127"/>
              <a:gd name="connsiteX1" fmla="*/ 850934 w 1701867"/>
              <a:gd name="connsiteY1" fmla="*/ 0 h 1467127"/>
              <a:gd name="connsiteX2" fmla="*/ 1701867 w 1701867"/>
              <a:gd name="connsiteY2" fmla="*/ 1467127 h 146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1867" h="1467127">
                <a:moveTo>
                  <a:pt x="0" y="1467127"/>
                </a:moveTo>
                <a:lnTo>
                  <a:pt x="850934" y="0"/>
                </a:lnTo>
                <a:lnTo>
                  <a:pt x="1701867" y="1467127"/>
                </a:lnTo>
              </a:path>
            </a:pathLst>
          </a:custGeom>
          <a:noFill/>
          <a:ln>
            <a:solidFill>
              <a:srgbClr val="009B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1"/>
          <p:cNvSpPr/>
          <p:nvPr/>
        </p:nvSpPr>
        <p:spPr>
          <a:xfrm rot="5400000">
            <a:off x="5727303" y="4607901"/>
            <a:ext cx="1701867" cy="616148"/>
          </a:xfrm>
          <a:custGeom>
            <a:avLst/>
            <a:gdLst>
              <a:gd name="connsiteX0" fmla="*/ 0 w 1701867"/>
              <a:gd name="connsiteY0" fmla="*/ 1467127 h 1467127"/>
              <a:gd name="connsiteX1" fmla="*/ 850934 w 1701867"/>
              <a:gd name="connsiteY1" fmla="*/ 0 h 1467127"/>
              <a:gd name="connsiteX2" fmla="*/ 1701867 w 1701867"/>
              <a:gd name="connsiteY2" fmla="*/ 1467127 h 1467127"/>
              <a:gd name="connsiteX3" fmla="*/ 0 w 1701867"/>
              <a:gd name="connsiteY3" fmla="*/ 1467127 h 1467127"/>
              <a:gd name="connsiteX0" fmla="*/ 0 w 1701867"/>
              <a:gd name="connsiteY0" fmla="*/ 1467127 h 1558567"/>
              <a:gd name="connsiteX1" fmla="*/ 850934 w 1701867"/>
              <a:gd name="connsiteY1" fmla="*/ 0 h 1558567"/>
              <a:gd name="connsiteX2" fmla="*/ 1701867 w 1701867"/>
              <a:gd name="connsiteY2" fmla="*/ 1467127 h 1558567"/>
              <a:gd name="connsiteX3" fmla="*/ 91440 w 1701867"/>
              <a:gd name="connsiteY3" fmla="*/ 1558567 h 1558567"/>
              <a:gd name="connsiteX0" fmla="*/ 0 w 1701867"/>
              <a:gd name="connsiteY0" fmla="*/ 1467127 h 1467127"/>
              <a:gd name="connsiteX1" fmla="*/ 850934 w 1701867"/>
              <a:gd name="connsiteY1" fmla="*/ 0 h 1467127"/>
              <a:gd name="connsiteX2" fmla="*/ 1701867 w 1701867"/>
              <a:gd name="connsiteY2" fmla="*/ 1467127 h 146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1867" h="1467127">
                <a:moveTo>
                  <a:pt x="0" y="1467127"/>
                </a:moveTo>
                <a:lnTo>
                  <a:pt x="850934" y="0"/>
                </a:lnTo>
                <a:lnTo>
                  <a:pt x="1701867" y="1467127"/>
                </a:lnTo>
              </a:path>
            </a:pathLst>
          </a:custGeom>
          <a:noFill/>
          <a:ln>
            <a:solidFill>
              <a:srgbClr val="009B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361392" y="2991270"/>
            <a:ext cx="1151246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Player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336" y="4341130"/>
            <a:ext cx="1343025" cy="126682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598279" y="5621154"/>
            <a:ext cx="1365095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Retailer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" name="Picture 39" descr="image0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56" t="-4815" r="-6477" b="4921"/>
          <a:stretch/>
        </p:blipFill>
        <p:spPr>
          <a:xfrm>
            <a:off x="1285417" y="1751794"/>
            <a:ext cx="1233140" cy="1237205"/>
          </a:xfrm>
          <a:prstGeom prst="ellipse">
            <a:avLst/>
          </a:prstGeom>
          <a:ln w="28575" cmpd="sng">
            <a:solidFill>
              <a:srgbClr val="0055B7"/>
            </a:solidFill>
          </a:ln>
        </p:spPr>
      </p:pic>
    </p:spTree>
    <p:extLst>
      <p:ext uri="{BB962C8B-B14F-4D97-AF65-F5344CB8AC3E}">
        <p14:creationId xmlns:p14="http://schemas.microsoft.com/office/powerpoint/2010/main" val="139732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46" grpId="0"/>
      <p:bldP spid="48" grpId="0"/>
      <p:bldP spid="59" grpId="0"/>
      <p:bldP spid="61" grpId="0"/>
      <p:bldP spid="62" grpId="0"/>
      <p:bldP spid="65" grpId="0"/>
      <p:bldP spid="33" grpId="0"/>
      <p:bldP spid="35" grpId="0"/>
      <p:bldP spid="36" grpId="0"/>
      <p:bldP spid="2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7600" y="2367360"/>
            <a:ext cx="1978365" cy="10800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427600" y="3602880"/>
            <a:ext cx="1978365" cy="10800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427600" y="4864320"/>
            <a:ext cx="1978365" cy="1080000"/>
          </a:xfrm>
          <a:prstGeom prst="rect">
            <a:avLst/>
          </a:prstGeom>
          <a:solidFill>
            <a:srgbClr val="666666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0" y="241649"/>
            <a:ext cx="12192000" cy="683637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/>
              <a:t>OmniChannel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2652219" y="2741373"/>
            <a:ext cx="1783642" cy="75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666666"/>
                </a:solidFill>
              </a:rPr>
              <a:t>Retail Solutions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2652219" y="3852545"/>
            <a:ext cx="1822860" cy="76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666666"/>
                </a:solidFill>
              </a:rPr>
              <a:t>Interactive </a:t>
            </a:r>
            <a:r>
              <a:rPr lang="en-US" dirty="0" smtClean="0">
                <a:solidFill>
                  <a:srgbClr val="666666"/>
                </a:solidFill>
              </a:rPr>
              <a:t/>
            </a:r>
            <a:br>
              <a:rPr lang="en-US" dirty="0" smtClean="0">
                <a:solidFill>
                  <a:srgbClr val="666666"/>
                </a:solidFill>
              </a:rPr>
            </a:br>
            <a:r>
              <a:rPr lang="en-US" dirty="0" smtClean="0">
                <a:solidFill>
                  <a:srgbClr val="666666"/>
                </a:solidFill>
              </a:rPr>
              <a:t>Solutions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2652219" y="4926211"/>
            <a:ext cx="1736412" cy="89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666666"/>
                </a:solidFill>
              </a:rPr>
              <a:t>Central </a:t>
            </a:r>
            <a:r>
              <a:rPr lang="en-US" dirty="0" smtClean="0">
                <a:solidFill>
                  <a:srgbClr val="666666"/>
                </a:solidFill>
              </a:rPr>
              <a:t/>
            </a:r>
            <a:br>
              <a:rPr lang="en-US" dirty="0" smtClean="0">
                <a:solidFill>
                  <a:srgbClr val="666666"/>
                </a:solidFill>
              </a:rPr>
            </a:br>
            <a:r>
              <a:rPr lang="en-US" dirty="0" smtClean="0">
                <a:solidFill>
                  <a:srgbClr val="666666"/>
                </a:solidFill>
              </a:rPr>
              <a:t>System </a:t>
            </a:r>
            <a:r>
              <a:rPr lang="en-US" dirty="0">
                <a:solidFill>
                  <a:srgbClr val="666666"/>
                </a:solidFill>
              </a:rPr>
              <a:t>Solutions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627509" y="3679640"/>
            <a:ext cx="576664" cy="930830"/>
            <a:chOff x="5650921" y="1122524"/>
            <a:chExt cx="2214786" cy="4525519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0921" y="1122524"/>
              <a:ext cx="2214786" cy="452551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194" y="1633976"/>
              <a:ext cx="1920240" cy="3513439"/>
            </a:xfrm>
            <a:prstGeom prst="rect">
              <a:avLst/>
            </a:prstGeom>
          </p:spPr>
        </p:pic>
      </p:grp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28" y="2571656"/>
            <a:ext cx="909547" cy="86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 descr="C:\Users\emccarthy\Documents\WV RFI - 2012\Graphics\Screen w portal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57" y="4988071"/>
            <a:ext cx="818976" cy="74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5"/>
          <p:cNvSpPr txBox="1">
            <a:spLocks noChangeArrowheads="1"/>
          </p:cNvSpPr>
          <p:nvPr/>
        </p:nvSpPr>
        <p:spPr bwMode="auto">
          <a:xfrm>
            <a:off x="0" y="889468"/>
            <a:ext cx="12192000" cy="37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008" tIns="32004" rIns="64008" bIns="32004">
            <a:spAutoFit/>
          </a:bodyPr>
          <a:lstStyle>
            <a:defPPr>
              <a:defRPr lang="en-US"/>
            </a:defPPr>
            <a:lvl1pPr algn="ctr" defTabSz="914400">
              <a:defRPr sz="2400" b="1" i="1">
                <a:solidFill>
                  <a:srgbClr val="587ABC"/>
                </a:solidFill>
                <a:ea typeface="+mn-ea"/>
                <a:cs typeface="+mn-cs"/>
              </a:defRPr>
            </a:lvl1pPr>
          </a:lstStyle>
          <a:p>
            <a:r>
              <a:rPr lang="en-US" sz="2000" b="0" i="0" dirty="0">
                <a:solidFill>
                  <a:srgbClr val="009BDE"/>
                </a:solidFill>
              </a:rPr>
              <a:t>Consumer centric solutions based on Player Journeys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1634416" y="1711727"/>
            <a:ext cx="2418496" cy="89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0055B7"/>
                </a:solidFill>
              </a:rPr>
              <a:t>Solutions Approach</a:t>
            </a:r>
          </a:p>
        </p:txBody>
      </p:sp>
      <p:sp>
        <p:nvSpPr>
          <p:cNvPr id="90" name="Content Placeholder 2"/>
          <p:cNvSpPr txBox="1">
            <a:spLocks/>
          </p:cNvSpPr>
          <p:nvPr/>
        </p:nvSpPr>
        <p:spPr bwMode="auto">
          <a:xfrm>
            <a:off x="10412410" y="3817436"/>
            <a:ext cx="1457779" cy="35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55B7"/>
                </a:solidFill>
              </a:rPr>
              <a:t>Solutions</a:t>
            </a:r>
          </a:p>
        </p:txBody>
      </p:sp>
      <p:sp>
        <p:nvSpPr>
          <p:cNvPr id="91" name="Content Placeholder 2"/>
          <p:cNvSpPr txBox="1">
            <a:spLocks/>
          </p:cNvSpPr>
          <p:nvPr/>
        </p:nvSpPr>
        <p:spPr bwMode="auto">
          <a:xfrm>
            <a:off x="2136465" y="1526776"/>
            <a:ext cx="1414398" cy="57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223838" indent="-223838" algn="l" defTabSz="912813" rtl="0" fontAlgn="base">
              <a:spcBef>
                <a:spcPct val="20000"/>
              </a:spcBef>
              <a:spcAft>
                <a:spcPct val="0"/>
              </a:spcAft>
              <a:buClr>
                <a:srgbClr val="F7961E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‑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 dirty="0">
                <a:solidFill>
                  <a:srgbClr val="FFA300"/>
                </a:solidFill>
              </a:rPr>
              <a:t>Today</a:t>
            </a:r>
          </a:p>
        </p:txBody>
      </p:sp>
      <p:sp>
        <p:nvSpPr>
          <p:cNvPr id="44" name="Isosceles Triangle 1"/>
          <p:cNvSpPr/>
          <p:nvPr/>
        </p:nvSpPr>
        <p:spPr>
          <a:xfrm rot="5400000">
            <a:off x="3524163" y="3757048"/>
            <a:ext cx="2738876" cy="616148"/>
          </a:xfrm>
          <a:custGeom>
            <a:avLst/>
            <a:gdLst>
              <a:gd name="connsiteX0" fmla="*/ 0 w 1701867"/>
              <a:gd name="connsiteY0" fmla="*/ 1467127 h 1467127"/>
              <a:gd name="connsiteX1" fmla="*/ 850934 w 1701867"/>
              <a:gd name="connsiteY1" fmla="*/ 0 h 1467127"/>
              <a:gd name="connsiteX2" fmla="*/ 1701867 w 1701867"/>
              <a:gd name="connsiteY2" fmla="*/ 1467127 h 1467127"/>
              <a:gd name="connsiteX3" fmla="*/ 0 w 1701867"/>
              <a:gd name="connsiteY3" fmla="*/ 1467127 h 1467127"/>
              <a:gd name="connsiteX0" fmla="*/ 0 w 1701867"/>
              <a:gd name="connsiteY0" fmla="*/ 1467127 h 1558567"/>
              <a:gd name="connsiteX1" fmla="*/ 850934 w 1701867"/>
              <a:gd name="connsiteY1" fmla="*/ 0 h 1558567"/>
              <a:gd name="connsiteX2" fmla="*/ 1701867 w 1701867"/>
              <a:gd name="connsiteY2" fmla="*/ 1467127 h 1558567"/>
              <a:gd name="connsiteX3" fmla="*/ 91440 w 1701867"/>
              <a:gd name="connsiteY3" fmla="*/ 1558567 h 1558567"/>
              <a:gd name="connsiteX0" fmla="*/ 0 w 1701867"/>
              <a:gd name="connsiteY0" fmla="*/ 1467127 h 1467127"/>
              <a:gd name="connsiteX1" fmla="*/ 850934 w 1701867"/>
              <a:gd name="connsiteY1" fmla="*/ 0 h 1467127"/>
              <a:gd name="connsiteX2" fmla="*/ 1701867 w 1701867"/>
              <a:gd name="connsiteY2" fmla="*/ 1467127 h 146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1867" h="1467127">
                <a:moveTo>
                  <a:pt x="0" y="1467127"/>
                </a:moveTo>
                <a:lnTo>
                  <a:pt x="850934" y="0"/>
                </a:lnTo>
                <a:lnTo>
                  <a:pt x="1701867" y="1467127"/>
                </a:lnTo>
              </a:path>
            </a:pathLst>
          </a:custGeom>
          <a:noFill/>
          <a:ln w="19050" cmpd="sng">
            <a:solidFill>
              <a:srgbClr val="009B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1"/>
          <p:cNvSpPr/>
          <p:nvPr/>
        </p:nvSpPr>
        <p:spPr>
          <a:xfrm rot="5400000">
            <a:off x="8465759" y="3757048"/>
            <a:ext cx="2738876" cy="616148"/>
          </a:xfrm>
          <a:custGeom>
            <a:avLst/>
            <a:gdLst>
              <a:gd name="connsiteX0" fmla="*/ 0 w 1701867"/>
              <a:gd name="connsiteY0" fmla="*/ 1467127 h 1467127"/>
              <a:gd name="connsiteX1" fmla="*/ 850934 w 1701867"/>
              <a:gd name="connsiteY1" fmla="*/ 0 h 1467127"/>
              <a:gd name="connsiteX2" fmla="*/ 1701867 w 1701867"/>
              <a:gd name="connsiteY2" fmla="*/ 1467127 h 1467127"/>
              <a:gd name="connsiteX3" fmla="*/ 0 w 1701867"/>
              <a:gd name="connsiteY3" fmla="*/ 1467127 h 1467127"/>
              <a:gd name="connsiteX0" fmla="*/ 0 w 1701867"/>
              <a:gd name="connsiteY0" fmla="*/ 1467127 h 1558567"/>
              <a:gd name="connsiteX1" fmla="*/ 850934 w 1701867"/>
              <a:gd name="connsiteY1" fmla="*/ 0 h 1558567"/>
              <a:gd name="connsiteX2" fmla="*/ 1701867 w 1701867"/>
              <a:gd name="connsiteY2" fmla="*/ 1467127 h 1558567"/>
              <a:gd name="connsiteX3" fmla="*/ 91440 w 1701867"/>
              <a:gd name="connsiteY3" fmla="*/ 1558567 h 1558567"/>
              <a:gd name="connsiteX0" fmla="*/ 0 w 1701867"/>
              <a:gd name="connsiteY0" fmla="*/ 1467127 h 1467127"/>
              <a:gd name="connsiteX1" fmla="*/ 850934 w 1701867"/>
              <a:gd name="connsiteY1" fmla="*/ 0 h 1467127"/>
              <a:gd name="connsiteX2" fmla="*/ 1701867 w 1701867"/>
              <a:gd name="connsiteY2" fmla="*/ 1467127 h 146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1867" h="1467127">
                <a:moveTo>
                  <a:pt x="0" y="1467127"/>
                </a:moveTo>
                <a:lnTo>
                  <a:pt x="850934" y="0"/>
                </a:lnTo>
                <a:lnTo>
                  <a:pt x="1701867" y="1467127"/>
                </a:lnTo>
              </a:path>
            </a:pathLst>
          </a:custGeom>
          <a:noFill/>
          <a:ln w="19050" cmpd="sng">
            <a:solidFill>
              <a:srgbClr val="009B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313150" y="2367360"/>
            <a:ext cx="1114449" cy="10800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313150" y="3602880"/>
            <a:ext cx="1114449" cy="10800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313150" y="4864320"/>
            <a:ext cx="1114449" cy="10800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/>
          <p:nvPr/>
        </p:nvCxnSpPr>
        <p:spPr>
          <a:xfrm>
            <a:off x="1321789" y="2168640"/>
            <a:ext cx="3101456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5356272" y="1524938"/>
            <a:ext cx="4043121" cy="4428022"/>
            <a:chOff x="5356272" y="1524938"/>
            <a:chExt cx="4043121" cy="4428022"/>
          </a:xfrm>
        </p:grpSpPr>
        <p:sp>
          <p:nvSpPr>
            <p:cNvPr id="60" name="Rectangle 59"/>
            <p:cNvSpPr/>
            <p:nvPr/>
          </p:nvSpPr>
          <p:spPr>
            <a:xfrm>
              <a:off x="5382189" y="2341440"/>
              <a:ext cx="1814221" cy="3611520"/>
            </a:xfrm>
            <a:prstGeom prst="rect">
              <a:avLst/>
            </a:prstGeom>
            <a:solidFill>
              <a:srgbClr val="666666">
                <a:alpha val="18000"/>
              </a:srgb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421028" y="2341440"/>
              <a:ext cx="1978365" cy="3611520"/>
            </a:xfrm>
            <a:prstGeom prst="rect">
              <a:avLst/>
            </a:prstGeom>
            <a:solidFill>
              <a:srgbClr val="666666">
                <a:alpha val="18000"/>
              </a:srgb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ontent Placeholder 2"/>
            <p:cNvSpPr txBox="1">
              <a:spLocks/>
            </p:cNvSpPr>
            <p:nvPr/>
          </p:nvSpPr>
          <p:spPr bwMode="auto">
            <a:xfrm>
              <a:off x="6116274" y="1698872"/>
              <a:ext cx="2569348" cy="45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>
                  <a:solidFill>
                    <a:srgbClr val="0A5AB2"/>
                  </a:solidFill>
                </a:rPr>
                <a:t>Consumer Approach</a:t>
              </a:r>
            </a:p>
          </p:txBody>
        </p:sp>
        <p:sp>
          <p:nvSpPr>
            <p:cNvPr id="73" name="Content Placeholder 2"/>
            <p:cNvSpPr txBox="1">
              <a:spLocks/>
            </p:cNvSpPr>
            <p:nvPr/>
          </p:nvSpPr>
          <p:spPr bwMode="auto">
            <a:xfrm>
              <a:off x="5623705" y="3232567"/>
              <a:ext cx="1559277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Awareness</a:t>
              </a:r>
            </a:p>
          </p:txBody>
        </p:sp>
        <p:sp>
          <p:nvSpPr>
            <p:cNvPr id="74" name="Content Placeholder 2"/>
            <p:cNvSpPr txBox="1">
              <a:spLocks/>
            </p:cNvSpPr>
            <p:nvPr/>
          </p:nvSpPr>
          <p:spPr bwMode="auto">
            <a:xfrm>
              <a:off x="5623705" y="3619055"/>
              <a:ext cx="1781449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Consideration</a:t>
              </a:r>
            </a:p>
          </p:txBody>
        </p:sp>
        <p:sp>
          <p:nvSpPr>
            <p:cNvPr id="75" name="Content Placeholder 2"/>
            <p:cNvSpPr txBox="1">
              <a:spLocks/>
            </p:cNvSpPr>
            <p:nvPr/>
          </p:nvSpPr>
          <p:spPr bwMode="auto">
            <a:xfrm>
              <a:off x="5623705" y="4005543"/>
              <a:ext cx="1559277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Purchase</a:t>
              </a:r>
            </a:p>
          </p:txBody>
        </p:sp>
        <p:sp>
          <p:nvSpPr>
            <p:cNvPr id="76" name="Content Placeholder 2"/>
            <p:cNvSpPr txBox="1">
              <a:spLocks/>
            </p:cNvSpPr>
            <p:nvPr/>
          </p:nvSpPr>
          <p:spPr bwMode="auto">
            <a:xfrm>
              <a:off x="5623705" y="4392031"/>
              <a:ext cx="1781449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Play</a:t>
              </a:r>
            </a:p>
          </p:txBody>
        </p:sp>
        <p:sp>
          <p:nvSpPr>
            <p:cNvPr id="77" name="Content Placeholder 2"/>
            <p:cNvSpPr txBox="1">
              <a:spLocks/>
            </p:cNvSpPr>
            <p:nvPr/>
          </p:nvSpPr>
          <p:spPr bwMode="auto">
            <a:xfrm>
              <a:off x="5623705" y="4778519"/>
              <a:ext cx="1781449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Win/Collect</a:t>
              </a:r>
            </a:p>
          </p:txBody>
        </p:sp>
        <p:sp>
          <p:nvSpPr>
            <p:cNvPr id="79" name="Content Placeholder 2"/>
            <p:cNvSpPr txBox="1">
              <a:spLocks/>
            </p:cNvSpPr>
            <p:nvPr/>
          </p:nvSpPr>
          <p:spPr bwMode="auto">
            <a:xfrm>
              <a:off x="5555664" y="2570740"/>
              <a:ext cx="1414398" cy="349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solidFill>
                    <a:srgbClr val="0055B7"/>
                  </a:solidFill>
                </a:rPr>
                <a:t>Activities</a:t>
              </a:r>
            </a:p>
          </p:txBody>
        </p:sp>
        <p:sp>
          <p:nvSpPr>
            <p:cNvPr id="80" name="Content Placeholder 2"/>
            <p:cNvSpPr txBox="1">
              <a:spLocks/>
            </p:cNvSpPr>
            <p:nvPr/>
          </p:nvSpPr>
          <p:spPr bwMode="auto">
            <a:xfrm>
              <a:off x="5623705" y="5165005"/>
              <a:ext cx="1781449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Interact</a:t>
              </a:r>
            </a:p>
          </p:txBody>
        </p:sp>
        <p:sp>
          <p:nvSpPr>
            <p:cNvPr id="81" name="Content Placeholder 2"/>
            <p:cNvSpPr txBox="1">
              <a:spLocks/>
            </p:cNvSpPr>
            <p:nvPr/>
          </p:nvSpPr>
          <p:spPr bwMode="auto">
            <a:xfrm>
              <a:off x="7567515" y="3256649"/>
              <a:ext cx="1412307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Retail Store</a:t>
              </a:r>
            </a:p>
          </p:txBody>
        </p:sp>
        <p:sp>
          <p:nvSpPr>
            <p:cNvPr id="82" name="Content Placeholder 2"/>
            <p:cNvSpPr txBox="1">
              <a:spLocks/>
            </p:cNvSpPr>
            <p:nvPr/>
          </p:nvSpPr>
          <p:spPr bwMode="auto">
            <a:xfrm>
              <a:off x="7567515" y="3644865"/>
              <a:ext cx="1613538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Websites</a:t>
              </a:r>
            </a:p>
          </p:txBody>
        </p:sp>
        <p:sp>
          <p:nvSpPr>
            <p:cNvPr id="83" name="Content Placeholder 2"/>
            <p:cNvSpPr txBox="1">
              <a:spLocks/>
            </p:cNvSpPr>
            <p:nvPr/>
          </p:nvSpPr>
          <p:spPr bwMode="auto">
            <a:xfrm>
              <a:off x="7567515" y="4033081"/>
              <a:ext cx="1412307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Mobile</a:t>
              </a:r>
            </a:p>
          </p:txBody>
        </p:sp>
        <p:sp>
          <p:nvSpPr>
            <p:cNvPr id="84" name="Content Placeholder 2"/>
            <p:cNvSpPr txBox="1">
              <a:spLocks/>
            </p:cNvSpPr>
            <p:nvPr/>
          </p:nvSpPr>
          <p:spPr bwMode="auto">
            <a:xfrm>
              <a:off x="7567515" y="4421297"/>
              <a:ext cx="1613538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Call Centre</a:t>
              </a:r>
            </a:p>
          </p:txBody>
        </p:sp>
        <p:sp>
          <p:nvSpPr>
            <p:cNvPr id="85" name="Content Placeholder 2"/>
            <p:cNvSpPr txBox="1">
              <a:spLocks/>
            </p:cNvSpPr>
            <p:nvPr/>
          </p:nvSpPr>
          <p:spPr bwMode="auto">
            <a:xfrm>
              <a:off x="7567515" y="4809513"/>
              <a:ext cx="1613538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Social Media</a:t>
              </a:r>
            </a:p>
          </p:txBody>
        </p:sp>
        <p:sp>
          <p:nvSpPr>
            <p:cNvPr id="87" name="Content Placeholder 2"/>
            <p:cNvSpPr txBox="1">
              <a:spLocks/>
            </p:cNvSpPr>
            <p:nvPr/>
          </p:nvSpPr>
          <p:spPr bwMode="auto">
            <a:xfrm>
              <a:off x="7525630" y="2568902"/>
              <a:ext cx="1414398" cy="57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solidFill>
                    <a:srgbClr val="0055B7"/>
                  </a:solidFill>
                </a:rPr>
                <a:t>Channels</a:t>
              </a:r>
            </a:p>
          </p:txBody>
        </p:sp>
        <p:sp>
          <p:nvSpPr>
            <p:cNvPr id="88" name="Content Placeholder 2"/>
            <p:cNvSpPr txBox="1">
              <a:spLocks/>
            </p:cNvSpPr>
            <p:nvPr/>
          </p:nvSpPr>
          <p:spPr bwMode="auto">
            <a:xfrm>
              <a:off x="7567515" y="5197727"/>
              <a:ext cx="1613538" cy="3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rgbClr val="666666"/>
                  </a:solidFill>
                </a:rPr>
                <a:t>Future</a:t>
              </a:r>
            </a:p>
          </p:txBody>
        </p:sp>
        <p:sp>
          <p:nvSpPr>
            <p:cNvPr id="92" name="Content Placeholder 2"/>
            <p:cNvSpPr txBox="1">
              <a:spLocks/>
            </p:cNvSpPr>
            <p:nvPr/>
          </p:nvSpPr>
          <p:spPr bwMode="auto">
            <a:xfrm>
              <a:off x="6514084" y="1524938"/>
              <a:ext cx="1773728" cy="57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>
              <a:lvl1pPr marL="223838" indent="-223838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rgbClr val="F7961E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3"/>
                </a:buClr>
                <a:buFont typeface="Lucida Grande"/>
                <a:buChar char="‑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41363" indent="-171450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6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5813" indent="-227013" algn="l" defTabSz="912813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charset="0"/>
                <a:buChar char="•"/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i="1" dirty="0">
                  <a:solidFill>
                    <a:srgbClr val="FFA300"/>
                  </a:solidFill>
                </a:rPr>
                <a:t>Target State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554972" y="2972160"/>
              <a:ext cx="1511852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593811" y="2972160"/>
              <a:ext cx="1511852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356272" y="2168640"/>
              <a:ext cx="4025845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65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ounded Rectangle 198"/>
          <p:cNvSpPr/>
          <p:nvPr/>
        </p:nvSpPr>
        <p:spPr>
          <a:xfrm>
            <a:off x="9798764" y="1431016"/>
            <a:ext cx="1162965" cy="5026446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59" name="Group 258"/>
          <p:cNvGrpSpPr/>
          <p:nvPr/>
        </p:nvGrpSpPr>
        <p:grpSpPr>
          <a:xfrm>
            <a:off x="9885740" y="2457058"/>
            <a:ext cx="980388" cy="3894643"/>
            <a:chOff x="2900739" y="2457058"/>
            <a:chExt cx="980388" cy="3894643"/>
          </a:xfrm>
        </p:grpSpPr>
        <p:sp>
          <p:nvSpPr>
            <p:cNvPr id="260" name="Rounded Rectangle 259"/>
            <p:cNvSpPr/>
            <p:nvPr/>
          </p:nvSpPr>
          <p:spPr>
            <a:xfrm>
              <a:off x="2900739" y="3022895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Rounded Rectangle 260"/>
            <p:cNvSpPr/>
            <p:nvPr/>
          </p:nvSpPr>
          <p:spPr>
            <a:xfrm>
              <a:off x="2900739" y="3588732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2" name="Rounded Rectangle 261"/>
            <p:cNvSpPr/>
            <p:nvPr/>
          </p:nvSpPr>
          <p:spPr>
            <a:xfrm>
              <a:off x="2900739" y="4154569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Rounded Rectangle 262"/>
            <p:cNvSpPr/>
            <p:nvPr/>
          </p:nvSpPr>
          <p:spPr>
            <a:xfrm>
              <a:off x="2900739" y="4720406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Rounded Rectangle 263"/>
            <p:cNvSpPr/>
            <p:nvPr/>
          </p:nvSpPr>
          <p:spPr>
            <a:xfrm>
              <a:off x="2900739" y="5286243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Rounded Rectangle 264"/>
            <p:cNvSpPr/>
            <p:nvPr/>
          </p:nvSpPr>
          <p:spPr>
            <a:xfrm>
              <a:off x="2900739" y="5852080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6" name="Rounded Rectangle 265"/>
            <p:cNvSpPr/>
            <p:nvPr/>
          </p:nvSpPr>
          <p:spPr>
            <a:xfrm>
              <a:off x="2900739" y="2457058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8" name="Rounded Rectangle 197"/>
          <p:cNvSpPr/>
          <p:nvPr/>
        </p:nvSpPr>
        <p:spPr>
          <a:xfrm>
            <a:off x="6374847" y="1431016"/>
            <a:ext cx="3316926" cy="5026446"/>
          </a:xfrm>
          <a:prstGeom prst="roundRect">
            <a:avLst>
              <a:gd name="adj" fmla="val 0"/>
            </a:avLst>
          </a:prstGeom>
          <a:solidFill>
            <a:srgbClr val="CF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7" name="TextBox 156"/>
          <p:cNvSpPr txBox="1"/>
          <p:nvPr/>
        </p:nvSpPr>
        <p:spPr>
          <a:xfrm>
            <a:off x="6483462" y="1470139"/>
            <a:ext cx="31331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535353"/>
                </a:solidFill>
              </a:rPr>
              <a:t>USAGE</a:t>
            </a:r>
          </a:p>
        </p:txBody>
      </p:sp>
      <p:grpSp>
        <p:nvGrpSpPr>
          <p:cNvPr id="235" name="Group 234"/>
          <p:cNvGrpSpPr/>
          <p:nvPr/>
        </p:nvGrpSpPr>
        <p:grpSpPr>
          <a:xfrm>
            <a:off x="6476278" y="2457058"/>
            <a:ext cx="980388" cy="3894643"/>
            <a:chOff x="2900739" y="2457058"/>
            <a:chExt cx="980388" cy="3894643"/>
          </a:xfrm>
          <a:solidFill>
            <a:srgbClr val="0A5AB2">
              <a:alpha val="17000"/>
            </a:srgbClr>
          </a:solidFill>
        </p:grpSpPr>
        <p:sp>
          <p:nvSpPr>
            <p:cNvPr id="236" name="Rounded Rectangle 235"/>
            <p:cNvSpPr/>
            <p:nvPr/>
          </p:nvSpPr>
          <p:spPr>
            <a:xfrm>
              <a:off x="2900739" y="3022895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7" name="Rounded Rectangle 236"/>
            <p:cNvSpPr/>
            <p:nvPr/>
          </p:nvSpPr>
          <p:spPr>
            <a:xfrm>
              <a:off x="2900739" y="3588732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Rounded Rectangle 237"/>
            <p:cNvSpPr/>
            <p:nvPr/>
          </p:nvSpPr>
          <p:spPr>
            <a:xfrm>
              <a:off x="2900739" y="4154569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Rounded Rectangle 238"/>
            <p:cNvSpPr/>
            <p:nvPr/>
          </p:nvSpPr>
          <p:spPr>
            <a:xfrm>
              <a:off x="2900739" y="4720406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0" name="Rounded Rectangle 239"/>
            <p:cNvSpPr/>
            <p:nvPr/>
          </p:nvSpPr>
          <p:spPr>
            <a:xfrm>
              <a:off x="2900739" y="5286243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1" name="Rounded Rectangle 240"/>
            <p:cNvSpPr/>
            <p:nvPr/>
          </p:nvSpPr>
          <p:spPr>
            <a:xfrm>
              <a:off x="2900739" y="5852080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2" name="Rounded Rectangle 241"/>
            <p:cNvSpPr/>
            <p:nvPr/>
          </p:nvSpPr>
          <p:spPr>
            <a:xfrm>
              <a:off x="2900739" y="2457058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7531355" y="2457058"/>
            <a:ext cx="980388" cy="3894643"/>
            <a:chOff x="2900739" y="2457058"/>
            <a:chExt cx="980388" cy="3894643"/>
          </a:xfrm>
          <a:solidFill>
            <a:srgbClr val="0A5AB2">
              <a:alpha val="17000"/>
            </a:srgbClr>
          </a:solidFill>
        </p:grpSpPr>
        <p:sp>
          <p:nvSpPr>
            <p:cNvPr id="244" name="Rounded Rectangle 243"/>
            <p:cNvSpPr/>
            <p:nvPr/>
          </p:nvSpPr>
          <p:spPr>
            <a:xfrm>
              <a:off x="2900739" y="3022895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Rounded Rectangle 244"/>
            <p:cNvSpPr/>
            <p:nvPr/>
          </p:nvSpPr>
          <p:spPr>
            <a:xfrm>
              <a:off x="2900739" y="3588732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6" name="Rounded Rectangle 245"/>
            <p:cNvSpPr/>
            <p:nvPr/>
          </p:nvSpPr>
          <p:spPr>
            <a:xfrm>
              <a:off x="2900739" y="4154569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7" name="Rounded Rectangle 246"/>
            <p:cNvSpPr/>
            <p:nvPr/>
          </p:nvSpPr>
          <p:spPr>
            <a:xfrm>
              <a:off x="2900739" y="4720406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Rounded Rectangle 247"/>
            <p:cNvSpPr/>
            <p:nvPr/>
          </p:nvSpPr>
          <p:spPr>
            <a:xfrm>
              <a:off x="2900739" y="5286243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Rounded Rectangle 248"/>
            <p:cNvSpPr/>
            <p:nvPr/>
          </p:nvSpPr>
          <p:spPr>
            <a:xfrm>
              <a:off x="2900739" y="5852080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0" name="Rounded Rectangle 249"/>
            <p:cNvSpPr/>
            <p:nvPr/>
          </p:nvSpPr>
          <p:spPr>
            <a:xfrm>
              <a:off x="2900739" y="2457058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8586432" y="2457058"/>
            <a:ext cx="980388" cy="3894643"/>
            <a:chOff x="2900739" y="2457058"/>
            <a:chExt cx="980388" cy="3894643"/>
          </a:xfrm>
          <a:solidFill>
            <a:srgbClr val="0A5AB2">
              <a:alpha val="17000"/>
            </a:srgbClr>
          </a:solidFill>
        </p:grpSpPr>
        <p:sp>
          <p:nvSpPr>
            <p:cNvPr id="252" name="Rounded Rectangle 251"/>
            <p:cNvSpPr/>
            <p:nvPr/>
          </p:nvSpPr>
          <p:spPr>
            <a:xfrm>
              <a:off x="2900739" y="3022895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3" name="Rounded Rectangle 252"/>
            <p:cNvSpPr/>
            <p:nvPr/>
          </p:nvSpPr>
          <p:spPr>
            <a:xfrm>
              <a:off x="2900739" y="3588732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4" name="Rounded Rectangle 253"/>
            <p:cNvSpPr/>
            <p:nvPr/>
          </p:nvSpPr>
          <p:spPr>
            <a:xfrm>
              <a:off x="2900739" y="4154569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5" name="Rounded Rectangle 254"/>
            <p:cNvSpPr/>
            <p:nvPr/>
          </p:nvSpPr>
          <p:spPr>
            <a:xfrm>
              <a:off x="2900739" y="4720406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6" name="Rounded Rectangle 255"/>
            <p:cNvSpPr/>
            <p:nvPr/>
          </p:nvSpPr>
          <p:spPr>
            <a:xfrm>
              <a:off x="2900739" y="5286243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Rounded Rectangle 256"/>
            <p:cNvSpPr/>
            <p:nvPr/>
          </p:nvSpPr>
          <p:spPr>
            <a:xfrm>
              <a:off x="2900739" y="5852080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8" name="Rounded Rectangle 257"/>
            <p:cNvSpPr/>
            <p:nvPr/>
          </p:nvSpPr>
          <p:spPr>
            <a:xfrm>
              <a:off x="2900739" y="2457058"/>
              <a:ext cx="980388" cy="499621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7" name="Rounded Rectangle 196"/>
          <p:cNvSpPr/>
          <p:nvPr/>
        </p:nvSpPr>
        <p:spPr>
          <a:xfrm>
            <a:off x="4027099" y="1431016"/>
            <a:ext cx="2222424" cy="5026446"/>
          </a:xfrm>
          <a:prstGeom prst="roundRect">
            <a:avLst>
              <a:gd name="adj" fmla="val 0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19" name="Group 218"/>
          <p:cNvGrpSpPr/>
          <p:nvPr/>
        </p:nvGrpSpPr>
        <p:grpSpPr>
          <a:xfrm>
            <a:off x="4121893" y="2457058"/>
            <a:ext cx="980388" cy="3894643"/>
            <a:chOff x="2900739" y="2457058"/>
            <a:chExt cx="980388" cy="3894643"/>
          </a:xfrm>
        </p:grpSpPr>
        <p:sp>
          <p:nvSpPr>
            <p:cNvPr id="220" name="Rounded Rectangle 219"/>
            <p:cNvSpPr/>
            <p:nvPr/>
          </p:nvSpPr>
          <p:spPr>
            <a:xfrm>
              <a:off x="2900739" y="3022895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2900739" y="3588732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Rounded Rectangle 221"/>
            <p:cNvSpPr/>
            <p:nvPr/>
          </p:nvSpPr>
          <p:spPr>
            <a:xfrm>
              <a:off x="2900739" y="4154569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3" name="Rounded Rectangle 222"/>
            <p:cNvSpPr/>
            <p:nvPr/>
          </p:nvSpPr>
          <p:spPr>
            <a:xfrm>
              <a:off x="2900739" y="4720406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2900739" y="5286243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2900739" y="5852080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6" name="Rounded Rectangle 225"/>
            <p:cNvSpPr/>
            <p:nvPr/>
          </p:nvSpPr>
          <p:spPr>
            <a:xfrm>
              <a:off x="2900739" y="2457058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5176970" y="2457058"/>
            <a:ext cx="980388" cy="3894643"/>
            <a:chOff x="2900739" y="2457058"/>
            <a:chExt cx="980388" cy="3894643"/>
          </a:xfrm>
        </p:grpSpPr>
        <p:sp>
          <p:nvSpPr>
            <p:cNvPr id="228" name="Rounded Rectangle 227"/>
            <p:cNvSpPr/>
            <p:nvPr/>
          </p:nvSpPr>
          <p:spPr>
            <a:xfrm>
              <a:off x="2900739" y="3022895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9" name="Rounded Rectangle 228"/>
            <p:cNvSpPr/>
            <p:nvPr/>
          </p:nvSpPr>
          <p:spPr>
            <a:xfrm>
              <a:off x="2900739" y="3588732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0" name="Rounded Rectangle 229"/>
            <p:cNvSpPr/>
            <p:nvPr/>
          </p:nvSpPr>
          <p:spPr>
            <a:xfrm>
              <a:off x="2900739" y="4154569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Rounded Rectangle 230"/>
            <p:cNvSpPr/>
            <p:nvPr/>
          </p:nvSpPr>
          <p:spPr>
            <a:xfrm>
              <a:off x="2900739" y="4720406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2900739" y="5286243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Rounded Rectangle 232"/>
            <p:cNvSpPr/>
            <p:nvPr/>
          </p:nvSpPr>
          <p:spPr>
            <a:xfrm>
              <a:off x="2900739" y="5852080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Rounded Rectangle 233"/>
            <p:cNvSpPr/>
            <p:nvPr/>
          </p:nvSpPr>
          <p:spPr>
            <a:xfrm>
              <a:off x="2900739" y="2457058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215704" y="6492875"/>
            <a:ext cx="4406900" cy="365125"/>
          </a:xfrm>
        </p:spPr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50" name="Rounded Rectangle 49"/>
          <p:cNvSpPr/>
          <p:nvPr/>
        </p:nvSpPr>
        <p:spPr>
          <a:xfrm>
            <a:off x="2847424" y="1431016"/>
            <a:ext cx="1087770" cy="5026446"/>
          </a:xfrm>
          <a:prstGeom prst="roundRect">
            <a:avLst>
              <a:gd name="adj" fmla="val 0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ounded Rectangle 50"/>
          <p:cNvSpPr/>
          <p:nvPr/>
        </p:nvSpPr>
        <p:spPr>
          <a:xfrm>
            <a:off x="2840691" y="1711757"/>
            <a:ext cx="8121039" cy="68310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26490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2800" dirty="0" smtClean="0"/>
              <a:t>Customer Journey Mapping:  </a:t>
            </a:r>
            <a:r>
              <a:rPr lang="en-US" sz="2800" dirty="0" smtClean="0">
                <a:solidFill>
                  <a:srgbClr val="FFA300"/>
                </a:solidFill>
              </a:rPr>
              <a:t>Key Task &gt; Buy </a:t>
            </a:r>
            <a:r>
              <a:rPr lang="en-US" sz="2800" dirty="0">
                <a:solidFill>
                  <a:srgbClr val="FFA300"/>
                </a:solidFill>
              </a:rPr>
              <a:t>a Lotto Ticket</a:t>
            </a:r>
            <a:br>
              <a:rPr lang="en-US" sz="2800" dirty="0">
                <a:solidFill>
                  <a:srgbClr val="FFA300"/>
                </a:solidFill>
              </a:rPr>
            </a:b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dirty="0"/>
          </a:p>
        </p:txBody>
      </p:sp>
      <p:sp>
        <p:nvSpPr>
          <p:cNvPr id="54" name="Rounded Rectangle 53"/>
          <p:cNvSpPr/>
          <p:nvPr/>
        </p:nvSpPr>
        <p:spPr>
          <a:xfrm>
            <a:off x="2900313" y="1819374"/>
            <a:ext cx="980388" cy="499621"/>
          </a:xfrm>
          <a:prstGeom prst="roundRect">
            <a:avLst>
              <a:gd name="adj" fmla="val 0"/>
            </a:avLst>
          </a:prstGeom>
          <a:solidFill>
            <a:srgbClr val="009B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Aware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4117004" y="1819374"/>
            <a:ext cx="980388" cy="499621"/>
          </a:xfrm>
          <a:prstGeom prst="roundRect">
            <a:avLst>
              <a:gd name="adj" fmla="val 0"/>
            </a:avLst>
          </a:prstGeom>
          <a:solidFill>
            <a:srgbClr val="009B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Where 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to </a:t>
            </a:r>
            <a:r>
              <a:rPr lang="en-GB" sz="1200" dirty="0"/>
              <a:t>buy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171488" y="1813089"/>
            <a:ext cx="980388" cy="499621"/>
          </a:xfrm>
          <a:prstGeom prst="roundRect">
            <a:avLst>
              <a:gd name="adj" fmla="val 0"/>
            </a:avLst>
          </a:prstGeom>
          <a:solidFill>
            <a:srgbClr val="009B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Selections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6454910" y="1808375"/>
            <a:ext cx="980388" cy="499621"/>
          </a:xfrm>
          <a:prstGeom prst="roundRect">
            <a:avLst>
              <a:gd name="adj" fmla="val 0"/>
            </a:avLst>
          </a:prstGeom>
          <a:solidFill>
            <a:srgbClr val="009B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Enter 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the </a:t>
            </a:r>
            <a:r>
              <a:rPr lang="en-GB" sz="1200" dirty="0"/>
              <a:t>draw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8575284" y="1808374"/>
            <a:ext cx="980388" cy="499621"/>
          </a:xfrm>
          <a:prstGeom prst="roundRect">
            <a:avLst>
              <a:gd name="adj" fmla="val 0"/>
            </a:avLst>
          </a:prstGeom>
          <a:solidFill>
            <a:srgbClr val="009B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Check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913532" y="1819374"/>
            <a:ext cx="980388" cy="499621"/>
          </a:xfrm>
          <a:prstGeom prst="roundRect">
            <a:avLst>
              <a:gd name="adj" fmla="val 0"/>
            </a:avLst>
          </a:prstGeom>
          <a:solidFill>
            <a:srgbClr val="009B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Win/Prize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7515097" y="1803498"/>
            <a:ext cx="980388" cy="499621"/>
          </a:xfrm>
          <a:prstGeom prst="roundRect">
            <a:avLst>
              <a:gd name="adj" fmla="val 0"/>
            </a:avLst>
          </a:prstGeom>
          <a:solidFill>
            <a:srgbClr val="009B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Pay</a:t>
            </a:r>
            <a:r>
              <a:rPr lang="en-GB" sz="1200" dirty="0" smtClean="0"/>
              <a:t>/Ticket</a:t>
            </a:r>
            <a:endParaRPr lang="en-GB" sz="12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2900739" y="2457058"/>
            <a:ext cx="980388" cy="3894643"/>
            <a:chOff x="2900739" y="2457058"/>
            <a:chExt cx="980388" cy="3894643"/>
          </a:xfrm>
        </p:grpSpPr>
        <p:sp>
          <p:nvSpPr>
            <p:cNvPr id="97" name="Rounded Rectangle 96"/>
            <p:cNvSpPr/>
            <p:nvPr/>
          </p:nvSpPr>
          <p:spPr>
            <a:xfrm>
              <a:off x="2900739" y="3022895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2900739" y="3588732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2900739" y="4154569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2900739" y="4720406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2900739" y="5286243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2900739" y="5852080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2900739" y="2457058"/>
              <a:ext cx="980388" cy="49962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6" name="Rounded Rectangle 145"/>
          <p:cNvSpPr/>
          <p:nvPr/>
        </p:nvSpPr>
        <p:spPr>
          <a:xfrm>
            <a:off x="1802636" y="3574922"/>
            <a:ext cx="980388" cy="499621"/>
          </a:xfrm>
          <a:prstGeom prst="roundRect">
            <a:avLst>
              <a:gd name="adj" fmla="val 0"/>
            </a:avLst>
          </a:prstGeom>
          <a:solidFill>
            <a:srgbClr val="FF6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Call Centre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802636" y="4125741"/>
            <a:ext cx="980388" cy="499621"/>
          </a:xfrm>
          <a:prstGeom prst="roundRect">
            <a:avLst>
              <a:gd name="adj" fmla="val 0"/>
            </a:avLst>
          </a:prstGeom>
          <a:solidFill>
            <a:srgbClr val="8AC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535353"/>
                </a:solidFill>
              </a:rPr>
              <a:t>Lottery Direct </a:t>
            </a:r>
            <a:r>
              <a:rPr lang="en-GB" sz="1000" dirty="0" err="1">
                <a:solidFill>
                  <a:srgbClr val="535353"/>
                </a:solidFill>
              </a:rPr>
              <a:t>SMS</a:t>
            </a:r>
            <a:r>
              <a:rPr lang="en-GB" sz="1000" dirty="0">
                <a:solidFill>
                  <a:srgbClr val="535353"/>
                </a:solidFill>
              </a:rPr>
              <a:t>/email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802636" y="4692962"/>
            <a:ext cx="980388" cy="499621"/>
          </a:xfrm>
          <a:prstGeom prst="roundRect">
            <a:avLst>
              <a:gd name="adj" fmla="val 0"/>
            </a:avLst>
          </a:prstGeom>
          <a:solidFill>
            <a:srgbClr val="009B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Retail shop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802636" y="5255843"/>
            <a:ext cx="980388" cy="499621"/>
          </a:xfrm>
          <a:prstGeom prst="roundRect">
            <a:avLst>
              <a:gd name="adj" fmla="val 0"/>
            </a:avLst>
          </a:prstGeom>
          <a:solidFill>
            <a:srgbClr val="005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Social Network</a:t>
            </a:r>
            <a:endParaRPr lang="en-GB" sz="1000" dirty="0"/>
          </a:p>
        </p:txBody>
      </p:sp>
      <p:sp>
        <p:nvSpPr>
          <p:cNvPr id="150" name="Rounded Rectangle 149"/>
          <p:cNvSpPr/>
          <p:nvPr/>
        </p:nvSpPr>
        <p:spPr>
          <a:xfrm>
            <a:off x="1802636" y="5852080"/>
            <a:ext cx="980388" cy="499621"/>
          </a:xfrm>
          <a:prstGeom prst="roundRect">
            <a:avLst>
              <a:gd name="adj" fmla="val 0"/>
            </a:avLst>
          </a:prstGeom>
          <a:solidFill>
            <a:srgbClr val="53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Advertising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802636" y="3003085"/>
            <a:ext cx="980388" cy="499621"/>
          </a:xfrm>
          <a:prstGeom prst="roundRect">
            <a:avLst>
              <a:gd name="adj" fmla="val 0"/>
            </a:avLst>
          </a:prstGeom>
          <a:solidFill>
            <a:srgbClr val="FF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Lottery Website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762882" y="991922"/>
            <a:ext cx="2967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9BDE"/>
                </a:solidFill>
              </a:rPr>
              <a:t>Elements of the </a:t>
            </a:r>
            <a:r>
              <a:rPr lang="en-GB" sz="1400" dirty="0" smtClean="0">
                <a:solidFill>
                  <a:srgbClr val="009BDE"/>
                </a:solidFill>
              </a:rPr>
              <a:t>Customer Journey</a:t>
            </a:r>
            <a:endParaRPr lang="en-GB" sz="1400" dirty="0">
              <a:solidFill>
                <a:srgbClr val="009BDE"/>
              </a:solidFill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293158" y="3783535"/>
            <a:ext cx="1416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FFA300"/>
                </a:solidFill>
              </a:rPr>
              <a:t>Player </a:t>
            </a:r>
            <a:r>
              <a:rPr lang="en-GB" dirty="0" smtClean="0">
                <a:solidFill>
                  <a:srgbClr val="FFA300"/>
                </a:solidFill>
              </a:rPr>
              <a:t/>
            </a:r>
            <a:br>
              <a:rPr lang="en-GB" dirty="0" smtClean="0">
                <a:solidFill>
                  <a:srgbClr val="FFA300"/>
                </a:solidFill>
              </a:rPr>
            </a:br>
            <a:r>
              <a:rPr lang="en-GB" dirty="0" err="1" smtClean="0">
                <a:solidFill>
                  <a:srgbClr val="FFA300"/>
                </a:solidFill>
              </a:rPr>
              <a:t>Touchpoints</a:t>
            </a:r>
            <a:endParaRPr lang="en-GB" dirty="0">
              <a:solidFill>
                <a:srgbClr val="FFA300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2881922" y="1454567"/>
            <a:ext cx="103553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535353"/>
                </a:solidFill>
              </a:rPr>
              <a:t>AWARENESS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4034692" y="1461147"/>
            <a:ext cx="2189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535353"/>
                </a:solidFill>
              </a:rPr>
              <a:t>CONSIDERATION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9800387" y="1468873"/>
            <a:ext cx="11613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535353"/>
                </a:solidFill>
              </a:rPr>
              <a:t>POST-USAGE</a:t>
            </a:r>
          </a:p>
        </p:txBody>
      </p:sp>
      <p:cxnSp>
        <p:nvCxnSpPr>
          <p:cNvPr id="159" name="Straight Connector 158"/>
          <p:cNvCxnSpPr/>
          <p:nvPr/>
        </p:nvCxnSpPr>
        <p:spPr>
          <a:xfrm flipH="1">
            <a:off x="3419231" y="2706077"/>
            <a:ext cx="1221154" cy="2803769"/>
          </a:xfrm>
          <a:prstGeom prst="line">
            <a:avLst/>
          </a:prstGeom>
          <a:ln w="285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1" idx="4"/>
          </p:cNvCxnSpPr>
          <p:nvPr/>
        </p:nvCxnSpPr>
        <p:spPr>
          <a:xfrm flipH="1">
            <a:off x="4620846" y="2846793"/>
            <a:ext cx="12451" cy="2145284"/>
          </a:xfrm>
          <a:prstGeom prst="line">
            <a:avLst/>
          </a:prstGeom>
          <a:ln w="285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V="1">
            <a:off x="4640385" y="3253155"/>
            <a:ext cx="986692" cy="1758460"/>
          </a:xfrm>
          <a:prstGeom prst="line">
            <a:avLst/>
          </a:prstGeom>
          <a:ln w="285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5503151" y="3292231"/>
            <a:ext cx="114157" cy="1633197"/>
          </a:xfrm>
          <a:prstGeom prst="line">
            <a:avLst/>
          </a:prstGeom>
          <a:ln w="285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7063154" y="4943231"/>
            <a:ext cx="752231" cy="9769"/>
          </a:xfrm>
          <a:prstGeom prst="line">
            <a:avLst/>
          </a:prstGeom>
          <a:ln w="285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8245231" y="2706078"/>
            <a:ext cx="762000" cy="2813537"/>
          </a:xfrm>
          <a:prstGeom prst="line">
            <a:avLst/>
          </a:prstGeom>
          <a:ln w="285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203" idx="5"/>
          </p:cNvCxnSpPr>
          <p:nvPr/>
        </p:nvCxnSpPr>
        <p:spPr>
          <a:xfrm>
            <a:off x="9104512" y="2813963"/>
            <a:ext cx="1065257" cy="2148806"/>
          </a:xfrm>
          <a:prstGeom prst="line">
            <a:avLst/>
          </a:prstGeom>
          <a:ln w="285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160000" y="4953000"/>
            <a:ext cx="517769" cy="566615"/>
          </a:xfrm>
          <a:prstGeom prst="line">
            <a:avLst/>
          </a:prstGeom>
          <a:ln w="285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ounded Rectangle 178"/>
          <p:cNvSpPr/>
          <p:nvPr/>
        </p:nvSpPr>
        <p:spPr>
          <a:xfrm>
            <a:off x="1802636" y="2440204"/>
            <a:ext cx="980388" cy="499621"/>
          </a:xfrm>
          <a:prstGeom prst="roundRect">
            <a:avLst>
              <a:gd name="adj" fmla="val 0"/>
            </a:avLst>
          </a:prstGeom>
          <a:solidFill>
            <a:srgbClr val="FFE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535353"/>
                </a:solidFill>
              </a:rPr>
              <a:t>Lottery App /Mobile</a:t>
            </a:r>
          </a:p>
        </p:txBody>
      </p:sp>
      <p:cxnSp>
        <p:nvCxnSpPr>
          <p:cNvPr id="180" name="Straight Connector 179"/>
          <p:cNvCxnSpPr/>
          <p:nvPr/>
        </p:nvCxnSpPr>
        <p:spPr>
          <a:xfrm flipH="1" flipV="1">
            <a:off x="3371613" y="4410854"/>
            <a:ext cx="1253939" cy="527655"/>
          </a:xfrm>
          <a:prstGeom prst="line">
            <a:avLst/>
          </a:prstGeom>
          <a:ln w="28575">
            <a:solidFill>
              <a:srgbClr val="0055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V="1">
            <a:off x="4650154" y="4995212"/>
            <a:ext cx="736200" cy="1110557"/>
          </a:xfrm>
          <a:prstGeom prst="line">
            <a:avLst/>
          </a:prstGeom>
          <a:ln w="28575">
            <a:solidFill>
              <a:srgbClr val="0055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7991688" y="4377967"/>
            <a:ext cx="1142543" cy="8418"/>
          </a:xfrm>
          <a:prstGeom prst="line">
            <a:avLst/>
          </a:prstGeom>
          <a:ln w="28575">
            <a:solidFill>
              <a:srgbClr val="0055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V="1">
            <a:off x="9086569" y="2706077"/>
            <a:ext cx="1307893" cy="1730031"/>
          </a:xfrm>
          <a:prstGeom prst="line">
            <a:avLst/>
          </a:prstGeom>
          <a:ln w="28575">
            <a:solidFill>
              <a:srgbClr val="0055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endCxn id="213" idx="3"/>
          </p:cNvCxnSpPr>
          <p:nvPr/>
        </p:nvCxnSpPr>
        <p:spPr>
          <a:xfrm flipV="1">
            <a:off x="6945923" y="4497549"/>
            <a:ext cx="966432" cy="474989"/>
          </a:xfrm>
          <a:prstGeom prst="line">
            <a:avLst/>
          </a:prstGeom>
          <a:ln w="28575">
            <a:solidFill>
              <a:srgbClr val="0055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>
            <a:stCxn id="210" idx="4"/>
          </p:cNvCxnSpPr>
          <p:nvPr/>
        </p:nvCxnSpPr>
        <p:spPr>
          <a:xfrm flipV="1">
            <a:off x="4648518" y="5021385"/>
            <a:ext cx="1636" cy="1220144"/>
          </a:xfrm>
          <a:prstGeom prst="line">
            <a:avLst/>
          </a:prstGeom>
          <a:ln w="28575">
            <a:solidFill>
              <a:srgbClr val="0055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482616" y="2545431"/>
            <a:ext cx="301362" cy="30136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5494300" y="3126629"/>
            <a:ext cx="301362" cy="30136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3266443" y="5354554"/>
            <a:ext cx="301362" cy="30136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7665207" y="4784119"/>
            <a:ext cx="301362" cy="30136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8847283" y="2556734"/>
            <a:ext cx="301362" cy="30136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10024477" y="4793889"/>
            <a:ext cx="301362" cy="30136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10522707" y="5360504"/>
            <a:ext cx="301362" cy="30136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8075513" y="5370273"/>
            <a:ext cx="301362" cy="30136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3237607" y="4250090"/>
            <a:ext cx="301362" cy="301362"/>
          </a:xfrm>
          <a:prstGeom prst="ellipse">
            <a:avLst/>
          </a:prstGeom>
          <a:solidFill>
            <a:srgbClr val="005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478299" y="4846013"/>
            <a:ext cx="301362" cy="301362"/>
          </a:xfrm>
          <a:prstGeom prst="ellipse">
            <a:avLst/>
          </a:prstGeom>
          <a:solidFill>
            <a:srgbClr val="005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497837" y="5940167"/>
            <a:ext cx="301362" cy="301362"/>
          </a:xfrm>
          <a:prstGeom prst="ellipse">
            <a:avLst/>
          </a:prstGeom>
          <a:solidFill>
            <a:srgbClr val="005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7868222" y="4240320"/>
            <a:ext cx="301362" cy="301362"/>
          </a:xfrm>
          <a:prstGeom prst="ellipse">
            <a:avLst/>
          </a:prstGeom>
          <a:solidFill>
            <a:srgbClr val="005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8952607" y="4240320"/>
            <a:ext cx="301362" cy="301362"/>
          </a:xfrm>
          <a:prstGeom prst="ellipse">
            <a:avLst/>
          </a:prstGeom>
          <a:solidFill>
            <a:srgbClr val="005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10242145" y="2560012"/>
            <a:ext cx="301362" cy="301362"/>
          </a:xfrm>
          <a:prstGeom prst="ellipse">
            <a:avLst/>
          </a:prstGeom>
          <a:solidFill>
            <a:srgbClr val="005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6" name="Straight Connector 215"/>
          <p:cNvCxnSpPr/>
          <p:nvPr/>
        </p:nvCxnSpPr>
        <p:spPr>
          <a:xfrm>
            <a:off x="5508794" y="4980860"/>
            <a:ext cx="1446898" cy="1448"/>
          </a:xfrm>
          <a:prstGeom prst="line">
            <a:avLst/>
          </a:prstGeom>
          <a:ln w="28575">
            <a:solidFill>
              <a:srgbClr val="0055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>
            <a:off x="5508794" y="4912476"/>
            <a:ext cx="1446898" cy="1448"/>
          </a:xfrm>
          <a:prstGeom prst="line">
            <a:avLst/>
          </a:prstGeom>
          <a:ln w="285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Oval 210"/>
          <p:cNvSpPr/>
          <p:nvPr/>
        </p:nvSpPr>
        <p:spPr>
          <a:xfrm>
            <a:off x="5337991" y="4777628"/>
            <a:ext cx="301362" cy="301362"/>
          </a:xfrm>
          <a:prstGeom prst="ellipse">
            <a:avLst/>
          </a:prstGeom>
          <a:solidFill>
            <a:srgbClr val="005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6803376" y="4826474"/>
            <a:ext cx="301362" cy="301362"/>
          </a:xfrm>
          <a:prstGeom prst="ellipse">
            <a:avLst/>
          </a:prstGeom>
          <a:solidFill>
            <a:srgbClr val="005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7874000" y="4953001"/>
            <a:ext cx="361462" cy="556845"/>
          </a:xfrm>
          <a:prstGeom prst="line">
            <a:avLst/>
          </a:prstGeom>
          <a:ln w="285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695462" y="1172308"/>
            <a:ext cx="5148384" cy="0"/>
          </a:xfrm>
          <a:prstGeom prst="straightConnector1">
            <a:avLst/>
          </a:prstGeom>
          <a:ln>
            <a:solidFill>
              <a:srgbClr val="009BD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7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6816289" y="3784320"/>
            <a:ext cx="2388389" cy="397440"/>
          </a:xfrm>
          <a:prstGeom prst="rect">
            <a:avLst/>
          </a:prstGeom>
          <a:solidFill>
            <a:srgbClr val="FF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451378" y="3775680"/>
            <a:ext cx="2436240" cy="397440"/>
          </a:xfrm>
          <a:prstGeom prst="rect">
            <a:avLst/>
          </a:prstGeom>
          <a:solidFill>
            <a:srgbClr val="009B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9537622" y="3775680"/>
            <a:ext cx="2370760" cy="397440"/>
          </a:xfrm>
          <a:prstGeom prst="rect">
            <a:avLst/>
          </a:prstGeom>
          <a:solidFill>
            <a:srgbClr val="009B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146792" y="3784320"/>
            <a:ext cx="2436240" cy="397440"/>
          </a:xfrm>
          <a:prstGeom prst="rect">
            <a:avLst/>
          </a:prstGeom>
          <a:solidFill>
            <a:srgbClr val="009B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833568" y="1062720"/>
            <a:ext cx="2401683" cy="397440"/>
          </a:xfrm>
          <a:prstGeom prst="rect">
            <a:avLst/>
          </a:prstGeom>
          <a:solidFill>
            <a:srgbClr val="FF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9511704" y="1062720"/>
            <a:ext cx="2401683" cy="397440"/>
          </a:xfrm>
          <a:prstGeom prst="rect">
            <a:avLst/>
          </a:prstGeom>
          <a:solidFill>
            <a:srgbClr val="FF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146792" y="1062720"/>
            <a:ext cx="2436240" cy="397440"/>
          </a:xfrm>
          <a:prstGeom prst="rect">
            <a:avLst/>
          </a:prstGeom>
          <a:solidFill>
            <a:srgbClr val="009B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77295" y="1062720"/>
            <a:ext cx="2358487" cy="397440"/>
          </a:xfrm>
          <a:prstGeom prst="rect">
            <a:avLst/>
          </a:prstGeom>
          <a:solidFill>
            <a:srgbClr val="FF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125948" y="-25162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Key Strategies/Initiatives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27" name="TextBox 26"/>
          <p:cNvSpPr txBox="1"/>
          <p:nvPr/>
        </p:nvSpPr>
        <p:spPr>
          <a:xfrm>
            <a:off x="101942" y="2049273"/>
            <a:ext cx="1365095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Primary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938" y="4538207"/>
            <a:ext cx="1365095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Secondary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59826" y="1125781"/>
            <a:ext cx="2364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CASHLESS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67037" y="1067782"/>
            <a:ext cx="2364935" cy="2119986"/>
          </a:xfrm>
          <a:prstGeom prst="rect">
            <a:avLst/>
          </a:prstGeom>
          <a:noFill/>
          <a:ln w="38100">
            <a:solidFill>
              <a:srgbClr val="FF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250535" y="3393490"/>
            <a:ext cx="11932886" cy="0"/>
          </a:xfrm>
          <a:prstGeom prst="line">
            <a:avLst/>
          </a:prstGeom>
          <a:ln w="12700">
            <a:solidFill>
              <a:srgbClr val="FFA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153972" y="1071096"/>
            <a:ext cx="2408558" cy="2119986"/>
          </a:xfrm>
          <a:prstGeom prst="rect">
            <a:avLst/>
          </a:prstGeom>
          <a:noFill/>
          <a:ln w="38100">
            <a:solidFill>
              <a:srgbClr val="009B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836944" y="1122672"/>
            <a:ext cx="2364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OMNICHANNEL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22951" y="1070832"/>
            <a:ext cx="2392589" cy="2119986"/>
          </a:xfrm>
          <a:prstGeom prst="rect">
            <a:avLst/>
          </a:prstGeom>
          <a:noFill/>
          <a:ln w="38100">
            <a:solidFill>
              <a:srgbClr val="FF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467904" y="3834747"/>
            <a:ext cx="2364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SMART SIGNAGE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70562" y="3791547"/>
            <a:ext cx="2401642" cy="2119986"/>
          </a:xfrm>
          <a:prstGeom prst="rect">
            <a:avLst/>
          </a:prstGeom>
          <a:noFill/>
          <a:ln w="38100">
            <a:solidFill>
              <a:srgbClr val="009B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158229" y="3819886"/>
            <a:ext cx="240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HW AGNOSTIC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160887" y="3785326"/>
            <a:ext cx="2401642" cy="2119986"/>
          </a:xfrm>
          <a:prstGeom prst="rect">
            <a:avLst/>
          </a:prstGeom>
          <a:noFill/>
          <a:ln w="38100">
            <a:solidFill>
              <a:srgbClr val="009B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6811240" y="3788431"/>
            <a:ext cx="2364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SELF SERVICE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813898" y="3788431"/>
            <a:ext cx="2401642" cy="2119986"/>
          </a:xfrm>
          <a:prstGeom prst="rect">
            <a:avLst/>
          </a:prstGeom>
          <a:noFill/>
          <a:ln w="38100">
            <a:solidFill>
              <a:srgbClr val="FF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A3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520219" y="3834741"/>
            <a:ext cx="2364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BELLS &amp; WHISTLES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9522877" y="3791541"/>
            <a:ext cx="2401642" cy="2119986"/>
          </a:xfrm>
          <a:prstGeom prst="rect">
            <a:avLst/>
          </a:prstGeom>
          <a:noFill/>
          <a:ln w="38100">
            <a:solidFill>
              <a:srgbClr val="009B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98581" y="6301726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= Pending Research</a:t>
            </a:r>
            <a:endParaRPr lang="en-US" sz="1000" dirty="0"/>
          </a:p>
        </p:txBody>
      </p:sp>
      <p:sp>
        <p:nvSpPr>
          <p:cNvPr id="46" name="Rectangle 45"/>
          <p:cNvSpPr/>
          <p:nvPr/>
        </p:nvSpPr>
        <p:spPr>
          <a:xfrm>
            <a:off x="4198794" y="6256804"/>
            <a:ext cx="1035694" cy="135182"/>
          </a:xfrm>
          <a:prstGeom prst="rect">
            <a:avLst/>
          </a:prstGeom>
          <a:solidFill>
            <a:srgbClr val="FFA300"/>
          </a:solidFill>
          <a:ln w="38100">
            <a:solidFill>
              <a:srgbClr val="FF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198794" y="6482837"/>
            <a:ext cx="1023983" cy="149273"/>
          </a:xfrm>
          <a:prstGeom prst="rect">
            <a:avLst/>
          </a:prstGeom>
          <a:solidFill>
            <a:srgbClr val="009BDE"/>
          </a:solidFill>
          <a:ln w="38100">
            <a:solidFill>
              <a:srgbClr val="009B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234488" y="6199657"/>
            <a:ext cx="1162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= Trailing Trend </a:t>
            </a:r>
            <a:endParaRPr lang="en-US" sz="1000" dirty="0"/>
          </a:p>
        </p:txBody>
      </p:sp>
      <p:sp>
        <p:nvSpPr>
          <p:cNvPr id="55" name="TextBox 54"/>
          <p:cNvSpPr txBox="1"/>
          <p:nvPr/>
        </p:nvSpPr>
        <p:spPr>
          <a:xfrm>
            <a:off x="5239408" y="6440545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= Emerging Trend</a:t>
            </a:r>
            <a:endParaRPr lang="en-US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9388405" y="1124146"/>
            <a:ext cx="2634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TOOLS/INTEGRATION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505496" y="1072306"/>
            <a:ext cx="2419023" cy="2119986"/>
          </a:xfrm>
          <a:prstGeom prst="rect">
            <a:avLst/>
          </a:prstGeom>
          <a:noFill/>
          <a:ln w="38100">
            <a:solidFill>
              <a:srgbClr val="FF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741" y="4272449"/>
            <a:ext cx="2247914" cy="1528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14" y="1537920"/>
            <a:ext cx="1848116" cy="1499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35" y="1517019"/>
            <a:ext cx="2177618" cy="144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89" y="1537236"/>
            <a:ext cx="2284067" cy="137044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/>
          <a:srcRect b="27586"/>
          <a:stretch/>
        </p:blipFill>
        <p:spPr>
          <a:xfrm>
            <a:off x="9730994" y="1581120"/>
            <a:ext cx="1982872" cy="144226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830077" y="4259231"/>
            <a:ext cx="1710874" cy="1571360"/>
            <a:chOff x="1593622" y="1007217"/>
            <a:chExt cx="5745336" cy="559777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622" y="1007217"/>
              <a:ext cx="5745336" cy="5597772"/>
            </a:xfrm>
            <a:prstGeom prst="rect">
              <a:avLst/>
            </a:prstGeom>
          </p:spPr>
        </p:pic>
        <p:pic>
          <p:nvPicPr>
            <p:cNvPr id="63" name="Picture 3" descr="23_GetYourGameOn_Oc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913" y="1467836"/>
              <a:ext cx="4771938" cy="3592436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Picture 63" descr="screen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7" y="4289160"/>
            <a:ext cx="2064812" cy="1465252"/>
          </a:xfrm>
          <a:prstGeom prst="rect">
            <a:avLst/>
          </a:prstGeom>
        </p:spPr>
      </p:pic>
      <p:pic>
        <p:nvPicPr>
          <p:cNvPr id="65" name="Picture 64" descr="GeminiTouch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39" y="4095361"/>
            <a:ext cx="1145184" cy="1832290"/>
          </a:xfrm>
          <a:prstGeom prst="rect">
            <a:avLst/>
          </a:prstGeom>
        </p:spPr>
      </p:pic>
      <p:pic>
        <p:nvPicPr>
          <p:cNvPr id="70" name="Picture 69" descr="digitalplayslips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0" t="10087" r="10216" b="11203"/>
          <a:stretch/>
        </p:blipFill>
        <p:spPr>
          <a:xfrm>
            <a:off x="8004143" y="4230147"/>
            <a:ext cx="891742" cy="164531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99" y="4490560"/>
            <a:ext cx="589876" cy="1047031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4183225" y="1128893"/>
            <a:ext cx="2364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MULTILANE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21306" y="3605903"/>
            <a:ext cx="387654" cy="387652"/>
          </a:xfrm>
          <a:prstGeom prst="ellipse">
            <a:avLst/>
          </a:prstGeom>
          <a:gradFill flip="none" rotWithShape="1">
            <a:gsLst>
              <a:gs pos="0">
                <a:srgbClr val="FFA300"/>
              </a:gs>
              <a:gs pos="100000">
                <a:srgbClr val="FF671F"/>
              </a:gs>
            </a:gsLst>
            <a:lin ang="204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3598335" y="3645626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9043937" y="3605903"/>
            <a:ext cx="387654" cy="387652"/>
          </a:xfrm>
          <a:prstGeom prst="ellipse">
            <a:avLst/>
          </a:prstGeom>
          <a:gradFill flip="none" rotWithShape="1">
            <a:gsLst>
              <a:gs pos="0">
                <a:srgbClr val="FFA300"/>
              </a:gs>
              <a:gs pos="100000">
                <a:srgbClr val="FF671F"/>
              </a:gs>
            </a:gsLst>
            <a:lin ang="204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9020966" y="3645626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11696272" y="3605903"/>
            <a:ext cx="387654" cy="387652"/>
          </a:xfrm>
          <a:prstGeom prst="ellipse">
            <a:avLst/>
          </a:prstGeom>
          <a:gradFill flip="none" rotWithShape="1">
            <a:gsLst>
              <a:gs pos="0">
                <a:srgbClr val="FFA300"/>
              </a:gs>
              <a:gs pos="100000">
                <a:srgbClr val="FF671F"/>
              </a:gs>
            </a:gsLst>
            <a:lin ang="204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11673301" y="3645626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6717519" y="6219474"/>
            <a:ext cx="387654" cy="387652"/>
          </a:xfrm>
          <a:prstGeom prst="ellipse">
            <a:avLst/>
          </a:prstGeom>
          <a:gradFill flip="none" rotWithShape="1">
            <a:gsLst>
              <a:gs pos="0">
                <a:srgbClr val="FFA300"/>
              </a:gs>
              <a:gs pos="100000">
                <a:srgbClr val="FF671F"/>
              </a:gs>
            </a:gsLst>
            <a:lin ang="204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6694548" y="6259197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5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28A2669-B6B7-4E59-ACD3-8808706A38CA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79232" y="1135610"/>
            <a:ext cx="5011615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9BDE"/>
                </a:solidFill>
              </a:rPr>
              <a:t>CASHLESS</a:t>
            </a:r>
            <a:endParaRPr lang="en-US" sz="2800" dirty="0">
              <a:solidFill>
                <a:srgbClr val="009BD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CE4397-B41E-1844-B7D0-82A278E95363}" type="datetime1">
              <a:rPr lang="en-US" smtClean="0"/>
              <a:t>9/9/2015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Confidential</a:t>
            </a:r>
            <a:endParaRPr lang="pl-PL"/>
          </a:p>
        </p:txBody>
      </p:sp>
      <p:sp>
        <p:nvSpPr>
          <p:cNvPr id="31" name="TextBox 30"/>
          <p:cNvSpPr txBox="1"/>
          <p:nvPr/>
        </p:nvSpPr>
        <p:spPr>
          <a:xfrm>
            <a:off x="844278" y="2401233"/>
            <a:ext cx="529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55B7"/>
                </a:solidFill>
              </a:rPr>
              <a:t>Self Service and Retailer Operated</a:t>
            </a:r>
            <a:endParaRPr lang="en-US" dirty="0">
              <a:solidFill>
                <a:srgbClr val="0055B7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4278" y="3014617"/>
            <a:ext cx="529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55B7"/>
                </a:solidFill>
              </a:rPr>
              <a:t>Card Based</a:t>
            </a:r>
            <a:endParaRPr lang="en-US" dirty="0">
              <a:solidFill>
                <a:srgbClr val="0055B7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4970" y="3628001"/>
            <a:ext cx="529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55B7"/>
                </a:solidFill>
              </a:rPr>
              <a:t>Closed Systems</a:t>
            </a:r>
            <a:endParaRPr lang="en-US" dirty="0">
              <a:solidFill>
                <a:srgbClr val="0055B7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14970" y="4241384"/>
            <a:ext cx="594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55B7"/>
                </a:solidFill>
              </a:rPr>
              <a:t>Evolving Solutions and </a:t>
            </a:r>
            <a:r>
              <a:rPr lang="en-US" dirty="0" err="1" smtClean="0">
                <a:solidFill>
                  <a:srgbClr val="0055B7"/>
                </a:solidFill>
              </a:rPr>
              <a:t>EcoSystems</a:t>
            </a:r>
            <a:endParaRPr lang="en-US" dirty="0">
              <a:solidFill>
                <a:srgbClr val="0055B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54" r="10449"/>
          <a:stretch/>
        </p:blipFill>
        <p:spPr>
          <a:xfrm>
            <a:off x="6359769" y="0"/>
            <a:ext cx="6880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65000">
              <a:srgbClr val="009BDE"/>
            </a:gs>
            <a:gs pos="44000">
              <a:srgbClr val="FF671F"/>
            </a:gs>
          </a:gsLst>
          <a:lin ang="27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3309086-79CC-41AB-9C00-516DC6937A36}" vid="{57F8CA7A-0BEF-4C0F-90DA-586EB959B5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326D1DD1011948BF0F8C2EBD451078" ma:contentTypeVersion="1" ma:contentTypeDescription="Create a new document." ma:contentTypeScope="" ma:versionID="0473892ee309ca73378d9925824dac4e">
  <xsd:schema xmlns:xsd="http://www.w3.org/2001/XMLSchema" xmlns:xs="http://www.w3.org/2001/XMLSchema" xmlns:p="http://schemas.microsoft.com/office/2006/metadata/properties" xmlns:ns2="6fd4c37b-3a04-47af-b4bb-da4c10686c30" targetNamespace="http://schemas.microsoft.com/office/2006/metadata/properties" ma:root="true" ma:fieldsID="0172d26c32de0062cc9467c1710b0ba6" ns2:_="">
    <xsd:import namespace="6fd4c37b-3a04-47af-b4bb-da4c10686c30"/>
    <xsd:element name="properties">
      <xsd:complexType>
        <xsd:sequence>
          <xsd:element name="documentManagement">
            <xsd:complexType>
              <xsd:all>
                <xsd:element ref="ns2:Brand_x0020_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4c37b-3a04-47af-b4bb-da4c10686c30" elementFormDefault="qualified">
    <xsd:import namespace="http://schemas.microsoft.com/office/2006/documentManagement/types"/>
    <xsd:import namespace="http://schemas.microsoft.com/office/infopath/2007/PartnerControls"/>
    <xsd:element name="Brand_x0020_Category" ma:index="8" nillable="true" ma:displayName="Brand Category" ma:default="Logos" ma:format="Dropdown" ma:internalName="Brand_x0020_Category">
      <xsd:simpleType>
        <xsd:restriction base="dms:Choice">
          <xsd:enumeration value="Logos"/>
          <xsd:enumeration value="Stationery"/>
          <xsd:enumeration value="Presentation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and_x0020_Category xmlns="6fd4c37b-3a04-47af-b4bb-da4c10686c30">Presentations</Brand_x0020_Category>
  </documentManagement>
</p:properties>
</file>

<file path=customXml/itemProps1.xml><?xml version="1.0" encoding="utf-8"?>
<ds:datastoreItem xmlns:ds="http://schemas.openxmlformats.org/officeDocument/2006/customXml" ds:itemID="{C37DB18A-68B4-4EBA-99FB-240D2A1F83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7BD2B4-5CAD-4CBF-BEB6-154431BFF9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d4c37b-3a04-47af-b4bb-da4c10686c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976559-8F36-4128-9614-5BB35AE90154}">
  <ds:schemaRefs>
    <ds:schemaRef ds:uri="http://schemas.microsoft.com/office/2006/documentManagement/types"/>
    <ds:schemaRef ds:uri="http://www.w3.org/XML/1998/namespace"/>
    <ds:schemaRef ds:uri="6fd4c37b-3a04-47af-b4bb-da4c10686c30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2091</TotalTime>
  <Words>1416</Words>
  <Application>Microsoft Office PowerPoint</Application>
  <PresentationFormat>Widescreen</PresentationFormat>
  <Paragraphs>554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Narrow</vt:lpstr>
      <vt:lpstr>Calibri</vt:lpstr>
      <vt:lpstr>Lucida Grande</vt:lpstr>
      <vt:lpstr>Times New Roman</vt:lpstr>
      <vt:lpstr>Wingdings</vt:lpstr>
      <vt:lpstr>Office Theme</vt:lpstr>
      <vt:lpstr>PowerPoint Presentation</vt:lpstr>
      <vt:lpstr>A Vision For Lottery Retail</vt:lpstr>
      <vt:lpstr>NEEDS</vt:lpstr>
      <vt:lpstr>TRENDS</vt:lpstr>
      <vt:lpstr>Barriers to Adoption of Lottery</vt:lpstr>
      <vt:lpstr>OmniChannel </vt:lpstr>
      <vt:lpstr>Customer Journey Mapping:  Key Task &gt; Buy a Lotto Ticket  </vt:lpstr>
      <vt:lpstr>Key Strategies/Initiatives</vt:lpstr>
      <vt:lpstr>CASHLESS</vt:lpstr>
      <vt:lpstr>MULTILANE</vt:lpstr>
      <vt:lpstr>OMNICHANNEL</vt:lpstr>
      <vt:lpstr>PowerPoint Presentation</vt:lpstr>
      <vt:lpstr>PowerPoint Presentation</vt:lpstr>
      <vt:lpstr>HARDWARE  AGNOSTIC</vt:lpstr>
      <vt:lpstr>Self Service</vt:lpstr>
      <vt:lpstr>Self Service</vt:lpstr>
      <vt:lpstr>BELLS &amp; WHISTLES</vt:lpstr>
      <vt:lpstr>Thank You</vt:lpstr>
      <vt:lpstr>Backups Follow</vt:lpstr>
      <vt:lpstr>Resulting Strategies/Initiatives</vt:lpstr>
      <vt:lpstr>Digital Delivery Experience</vt:lpstr>
      <vt:lpstr>Player Personalization</vt:lpstr>
      <vt:lpstr>Player Interaction (2 Way)</vt:lpstr>
      <vt:lpstr>The five zones of the shopper’s experience</vt:lpstr>
      <vt:lpstr>Smart Signage</vt:lpstr>
      <vt:lpstr>Tethered Wagering – Play on the go</vt:lpstr>
      <vt:lpstr>Tethered Wagering – Play at retail</vt:lpstr>
    </vt:vector>
  </TitlesOfParts>
  <Company>GTECH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Blank Marketing PowerPoint Template</dc:title>
  <dc:creator>Adams Jr, Robert</dc:creator>
  <cp:lastModifiedBy>Riley, Paul</cp:lastModifiedBy>
  <cp:revision>391</cp:revision>
  <cp:lastPrinted>2015-08-20T18:24:17Z</cp:lastPrinted>
  <dcterms:created xsi:type="dcterms:W3CDTF">2015-07-08T19:02:11Z</dcterms:created>
  <dcterms:modified xsi:type="dcterms:W3CDTF">2015-09-09T20:22:38Z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0x010100B4326D1DD1011948BF0F8C2EBD451078</vt:lpwstr>
  </property>
</Properties>
</file>